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slides/slide24.xml" ContentType="application/vnd.openxmlformats-officedocument.presentationml.slide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2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diagrams/colors2.xml" ContentType="application/vnd.openxmlformats-officedocument.drawingml.diagramCol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diagrams/drawing2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5" r:id="rId4"/>
  </p:sldMasterIdLst>
  <p:notesMasterIdLst>
    <p:notesMasterId r:id="rId29"/>
  </p:notesMasterIdLst>
  <p:handoutMasterIdLst>
    <p:handoutMasterId r:id="rId30"/>
  </p:handoutMasterIdLst>
  <p:sldIdLst>
    <p:sldId id="256" r:id="rId5"/>
    <p:sldId id="421" r:id="rId6"/>
    <p:sldId id="467" r:id="rId7"/>
    <p:sldId id="466" r:id="rId8"/>
    <p:sldId id="483" r:id="rId9"/>
    <p:sldId id="447" r:id="rId10"/>
    <p:sldId id="473" r:id="rId11"/>
    <p:sldId id="459" r:id="rId12"/>
    <p:sldId id="465" r:id="rId13"/>
    <p:sldId id="472" r:id="rId14"/>
    <p:sldId id="464" r:id="rId15"/>
    <p:sldId id="469" r:id="rId16"/>
    <p:sldId id="475" r:id="rId17"/>
    <p:sldId id="476" r:id="rId18"/>
    <p:sldId id="477" r:id="rId19"/>
    <p:sldId id="478" r:id="rId20"/>
    <p:sldId id="449" r:id="rId21"/>
    <p:sldId id="479" r:id="rId22"/>
    <p:sldId id="481" r:id="rId23"/>
    <p:sldId id="480" r:id="rId24"/>
    <p:sldId id="471" r:id="rId25"/>
    <p:sldId id="463" r:id="rId26"/>
    <p:sldId id="451" r:id="rId27"/>
    <p:sldId id="407" r:id="rId28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8000"/>
    <a:srgbClr val="FF3300"/>
    <a:srgbClr val="000000"/>
    <a:srgbClr val="006699"/>
    <a:srgbClr val="0099CC"/>
    <a:srgbClr val="0000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248" autoAdjust="0"/>
    <p:restoredTop sz="95747" autoAdjust="0"/>
  </p:normalViewPr>
  <p:slideViewPr>
    <p:cSldViewPr>
      <p:cViewPr varScale="1">
        <p:scale>
          <a:sx n="115" d="100"/>
          <a:sy n="115" d="100"/>
        </p:scale>
        <p:origin x="22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9954F1-B776-42E8-A777-E95C6EF9EE9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700E54-ADCB-412C-8019-FC619BFF735F}">
      <dgm:prSet phldrT="[Text]"/>
      <dgm:spPr/>
      <dgm:t>
        <a:bodyPr/>
        <a:lstStyle/>
        <a:p>
          <a:r>
            <a:rPr lang="en-US" dirty="0" smtClean="0"/>
            <a:t>1. Create a RFQ and select vendors through the Vendor Rotation tab</a:t>
          </a:r>
          <a:endParaRPr lang="en-US" dirty="0"/>
        </a:p>
      </dgm:t>
    </dgm:pt>
    <dgm:pt modelId="{C37B0603-94A4-4D5B-A2A3-8ADBD2A64D87}" type="parTrans" cxnId="{07AC5DDD-1BB5-4FCD-839E-A590EA90810A}">
      <dgm:prSet/>
      <dgm:spPr/>
      <dgm:t>
        <a:bodyPr/>
        <a:lstStyle/>
        <a:p>
          <a:endParaRPr lang="en-US"/>
        </a:p>
      </dgm:t>
    </dgm:pt>
    <dgm:pt modelId="{B6178DAC-00FB-4512-9B27-2249FC527AC4}" type="sibTrans" cxnId="{07AC5DDD-1BB5-4FCD-839E-A590EA90810A}">
      <dgm:prSet/>
      <dgm:spPr/>
      <dgm:t>
        <a:bodyPr/>
        <a:lstStyle/>
        <a:p>
          <a:endParaRPr lang="en-US"/>
        </a:p>
      </dgm:t>
    </dgm:pt>
    <dgm:pt modelId="{FE0AD361-B817-4AE3-A214-07EA58D5D284}">
      <dgm:prSet phldrT="[Text]"/>
      <dgm:spPr>
        <a:solidFill>
          <a:srgbClr val="FF6600"/>
        </a:solidFill>
      </dgm:spPr>
      <dgm:t>
        <a:bodyPr/>
        <a:lstStyle/>
        <a:p>
          <a:r>
            <a:rPr lang="en-US" dirty="0" smtClean="0"/>
            <a:t>2. VENDCMBT table search</a:t>
          </a:r>
          <a:endParaRPr lang="en-US" dirty="0"/>
        </a:p>
      </dgm:t>
    </dgm:pt>
    <dgm:pt modelId="{A6A922E0-8F08-4408-A0A7-F088D4786836}" type="parTrans" cxnId="{F221C136-8036-48F2-910F-37DA241D6032}">
      <dgm:prSet/>
      <dgm:spPr/>
      <dgm:t>
        <a:bodyPr/>
        <a:lstStyle/>
        <a:p>
          <a:endParaRPr lang="en-US"/>
        </a:p>
      </dgm:t>
    </dgm:pt>
    <dgm:pt modelId="{225FF155-0400-48B7-9542-CF87AAF37B48}" type="sibTrans" cxnId="{F221C136-8036-48F2-910F-37DA241D6032}">
      <dgm:prSet/>
      <dgm:spPr/>
      <dgm:t>
        <a:bodyPr/>
        <a:lstStyle/>
        <a:p>
          <a:endParaRPr lang="en-US"/>
        </a:p>
      </dgm:t>
    </dgm:pt>
    <dgm:pt modelId="{3A03F80D-415C-47F7-8D70-201F3AEBD36B}" type="pres">
      <dgm:prSet presAssocID="{339954F1-B776-42E8-A777-E95C6EF9EE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DFAAB1-4C03-4472-8C70-C2970F77C5C2}" type="pres">
      <dgm:prSet presAssocID="{45700E54-ADCB-412C-8019-FC619BFF735F}" presName="parentLin" presStyleCnt="0"/>
      <dgm:spPr/>
    </dgm:pt>
    <dgm:pt modelId="{0CC96EE2-68B3-49D8-9E80-6924516A23F0}" type="pres">
      <dgm:prSet presAssocID="{45700E54-ADCB-412C-8019-FC619BFF735F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5E78AEC2-3A83-4DC2-BADA-6C956660B680}" type="pres">
      <dgm:prSet presAssocID="{45700E54-ADCB-412C-8019-FC619BFF735F}" presName="parentText" presStyleLbl="node1" presStyleIdx="0" presStyleCnt="2" custLinFactNeighborY="-34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778909-E560-4855-A206-1662A9D2D287}" type="pres">
      <dgm:prSet presAssocID="{45700E54-ADCB-412C-8019-FC619BFF735F}" presName="negativeSpace" presStyleCnt="0"/>
      <dgm:spPr/>
    </dgm:pt>
    <dgm:pt modelId="{66AE6BE9-209C-40DF-B3B1-5FF5942580FD}" type="pres">
      <dgm:prSet presAssocID="{45700E54-ADCB-412C-8019-FC619BFF735F}" presName="childText" presStyleLbl="conFgAcc1" presStyleIdx="0" presStyleCnt="2">
        <dgm:presLayoutVars>
          <dgm:bulletEnabled val="1"/>
        </dgm:presLayoutVars>
      </dgm:prSet>
      <dgm:spPr/>
    </dgm:pt>
    <dgm:pt modelId="{3E538DB3-1193-4C6A-9D74-0EA875552343}" type="pres">
      <dgm:prSet presAssocID="{B6178DAC-00FB-4512-9B27-2249FC527AC4}" presName="spaceBetweenRectangles" presStyleCnt="0"/>
      <dgm:spPr/>
    </dgm:pt>
    <dgm:pt modelId="{C52E056B-9404-4E23-82D9-46A1D3678321}" type="pres">
      <dgm:prSet presAssocID="{FE0AD361-B817-4AE3-A214-07EA58D5D284}" presName="parentLin" presStyleCnt="0"/>
      <dgm:spPr/>
    </dgm:pt>
    <dgm:pt modelId="{225B6C47-8DC7-4ABF-92C6-9D69A9CAB32F}" type="pres">
      <dgm:prSet presAssocID="{FE0AD361-B817-4AE3-A214-07EA58D5D284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00FC799A-C2A6-4233-B8F2-D77BD8EF4F90}" type="pres">
      <dgm:prSet presAssocID="{FE0AD361-B817-4AE3-A214-07EA58D5D28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61CB6D-A12C-4930-954C-B984E09079D2}" type="pres">
      <dgm:prSet presAssocID="{FE0AD361-B817-4AE3-A214-07EA58D5D284}" presName="negativeSpace" presStyleCnt="0"/>
      <dgm:spPr/>
    </dgm:pt>
    <dgm:pt modelId="{906981C4-3B52-4908-86E1-3123068BB7ED}" type="pres">
      <dgm:prSet presAssocID="{FE0AD361-B817-4AE3-A214-07EA58D5D28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14D76AF-7B8D-4046-A9BB-A8D4A9992A13}" type="presOf" srcId="{339954F1-B776-42E8-A777-E95C6EF9EE97}" destId="{3A03F80D-415C-47F7-8D70-201F3AEBD36B}" srcOrd="0" destOrd="0" presId="urn:microsoft.com/office/officeart/2005/8/layout/list1"/>
    <dgm:cxn modelId="{3ED94BF0-AA1D-4A26-91D5-BEF4884213E1}" type="presOf" srcId="{FE0AD361-B817-4AE3-A214-07EA58D5D284}" destId="{00FC799A-C2A6-4233-B8F2-D77BD8EF4F90}" srcOrd="1" destOrd="0" presId="urn:microsoft.com/office/officeart/2005/8/layout/list1"/>
    <dgm:cxn modelId="{1AA3BE15-FA3A-434B-B790-96333C8CC418}" type="presOf" srcId="{45700E54-ADCB-412C-8019-FC619BFF735F}" destId="{5E78AEC2-3A83-4DC2-BADA-6C956660B680}" srcOrd="1" destOrd="0" presId="urn:microsoft.com/office/officeart/2005/8/layout/list1"/>
    <dgm:cxn modelId="{1B65BF72-8677-4E37-986A-037D95F8A084}" type="presOf" srcId="{FE0AD361-B817-4AE3-A214-07EA58D5D284}" destId="{225B6C47-8DC7-4ABF-92C6-9D69A9CAB32F}" srcOrd="0" destOrd="0" presId="urn:microsoft.com/office/officeart/2005/8/layout/list1"/>
    <dgm:cxn modelId="{07AC5DDD-1BB5-4FCD-839E-A590EA90810A}" srcId="{339954F1-B776-42E8-A777-E95C6EF9EE97}" destId="{45700E54-ADCB-412C-8019-FC619BFF735F}" srcOrd="0" destOrd="0" parTransId="{C37B0603-94A4-4D5B-A2A3-8ADBD2A64D87}" sibTransId="{B6178DAC-00FB-4512-9B27-2249FC527AC4}"/>
    <dgm:cxn modelId="{F221C136-8036-48F2-910F-37DA241D6032}" srcId="{339954F1-B776-42E8-A777-E95C6EF9EE97}" destId="{FE0AD361-B817-4AE3-A214-07EA58D5D284}" srcOrd="1" destOrd="0" parTransId="{A6A922E0-8F08-4408-A0A7-F088D4786836}" sibTransId="{225FF155-0400-48B7-9542-CF87AAF37B48}"/>
    <dgm:cxn modelId="{6B89137E-5B92-4136-BBCB-BB853AA0374E}" type="presOf" srcId="{45700E54-ADCB-412C-8019-FC619BFF735F}" destId="{0CC96EE2-68B3-49D8-9E80-6924516A23F0}" srcOrd="0" destOrd="0" presId="urn:microsoft.com/office/officeart/2005/8/layout/list1"/>
    <dgm:cxn modelId="{2CC5E615-B578-4901-8B2B-785D81638386}" type="presParOf" srcId="{3A03F80D-415C-47F7-8D70-201F3AEBD36B}" destId="{66DFAAB1-4C03-4472-8C70-C2970F77C5C2}" srcOrd="0" destOrd="0" presId="urn:microsoft.com/office/officeart/2005/8/layout/list1"/>
    <dgm:cxn modelId="{AE1F0868-C936-48F9-9011-B165C87A3D13}" type="presParOf" srcId="{66DFAAB1-4C03-4472-8C70-C2970F77C5C2}" destId="{0CC96EE2-68B3-49D8-9E80-6924516A23F0}" srcOrd="0" destOrd="0" presId="urn:microsoft.com/office/officeart/2005/8/layout/list1"/>
    <dgm:cxn modelId="{E012E27D-41FF-49DD-97D2-D54CEFB39E0E}" type="presParOf" srcId="{66DFAAB1-4C03-4472-8C70-C2970F77C5C2}" destId="{5E78AEC2-3A83-4DC2-BADA-6C956660B680}" srcOrd="1" destOrd="0" presId="urn:microsoft.com/office/officeart/2005/8/layout/list1"/>
    <dgm:cxn modelId="{A052E895-374D-4607-93CA-93EE7E49409C}" type="presParOf" srcId="{3A03F80D-415C-47F7-8D70-201F3AEBD36B}" destId="{18778909-E560-4855-A206-1662A9D2D287}" srcOrd="1" destOrd="0" presId="urn:microsoft.com/office/officeart/2005/8/layout/list1"/>
    <dgm:cxn modelId="{5AA15D8F-BC80-4EAA-B44E-7839A0CD1150}" type="presParOf" srcId="{3A03F80D-415C-47F7-8D70-201F3AEBD36B}" destId="{66AE6BE9-209C-40DF-B3B1-5FF5942580FD}" srcOrd="2" destOrd="0" presId="urn:microsoft.com/office/officeart/2005/8/layout/list1"/>
    <dgm:cxn modelId="{6974CD8B-A9C1-44CD-B51E-715F4A592222}" type="presParOf" srcId="{3A03F80D-415C-47F7-8D70-201F3AEBD36B}" destId="{3E538DB3-1193-4C6A-9D74-0EA875552343}" srcOrd="3" destOrd="0" presId="urn:microsoft.com/office/officeart/2005/8/layout/list1"/>
    <dgm:cxn modelId="{3E3908C9-460B-41C4-BA30-1983651792FB}" type="presParOf" srcId="{3A03F80D-415C-47F7-8D70-201F3AEBD36B}" destId="{C52E056B-9404-4E23-82D9-46A1D3678321}" srcOrd="4" destOrd="0" presId="urn:microsoft.com/office/officeart/2005/8/layout/list1"/>
    <dgm:cxn modelId="{6A0365FA-E324-423B-A8C1-97D464A667DA}" type="presParOf" srcId="{C52E056B-9404-4E23-82D9-46A1D3678321}" destId="{225B6C47-8DC7-4ABF-92C6-9D69A9CAB32F}" srcOrd="0" destOrd="0" presId="urn:microsoft.com/office/officeart/2005/8/layout/list1"/>
    <dgm:cxn modelId="{B3A81E01-137D-4AE6-90A0-9CF5174FF5B0}" type="presParOf" srcId="{C52E056B-9404-4E23-82D9-46A1D3678321}" destId="{00FC799A-C2A6-4233-B8F2-D77BD8EF4F90}" srcOrd="1" destOrd="0" presId="urn:microsoft.com/office/officeart/2005/8/layout/list1"/>
    <dgm:cxn modelId="{904DD6C7-0351-4230-BC49-3142E18F8941}" type="presParOf" srcId="{3A03F80D-415C-47F7-8D70-201F3AEBD36B}" destId="{1C61CB6D-A12C-4930-954C-B984E09079D2}" srcOrd="5" destOrd="0" presId="urn:microsoft.com/office/officeart/2005/8/layout/list1"/>
    <dgm:cxn modelId="{A02BA41C-3D83-4902-A170-C5B588F2ADD1}" type="presParOf" srcId="{3A03F80D-415C-47F7-8D70-201F3AEBD36B}" destId="{906981C4-3B52-4908-86E1-3123068BB7E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1B3F35-700E-4D7F-AACF-5C2EBC830394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E940AB-21DB-49E1-95CB-C6AD066DFFA2}">
      <dgm:prSet/>
      <dgm:spPr/>
      <dgm:t>
        <a:bodyPr/>
        <a:lstStyle/>
        <a:p>
          <a:pPr rtl="0"/>
          <a:r>
            <a:rPr lang="en-US" dirty="0" smtClean="0"/>
            <a:t>Agencies may choose to complete the RFQ process through SRW &amp; EV to complete award</a:t>
          </a:r>
          <a:endParaRPr lang="en-US" dirty="0"/>
        </a:p>
      </dgm:t>
    </dgm:pt>
    <dgm:pt modelId="{D5865F60-21C1-402E-AD54-D528442219FD}" type="parTrans" cxnId="{0F61309C-C89E-4AC5-844F-D4D7EC952133}">
      <dgm:prSet/>
      <dgm:spPr/>
      <dgm:t>
        <a:bodyPr/>
        <a:lstStyle/>
        <a:p>
          <a:endParaRPr lang="en-US"/>
        </a:p>
      </dgm:t>
    </dgm:pt>
    <dgm:pt modelId="{0B1081B4-ACC1-4B2E-9EF0-A06101332227}" type="sibTrans" cxnId="{0F61309C-C89E-4AC5-844F-D4D7EC952133}">
      <dgm:prSet/>
      <dgm:spPr/>
      <dgm:t>
        <a:bodyPr/>
        <a:lstStyle/>
        <a:p>
          <a:endParaRPr lang="en-US"/>
        </a:p>
      </dgm:t>
    </dgm:pt>
    <dgm:pt modelId="{EAD37B37-F2AD-4248-ACDD-941082BC1603}">
      <dgm:prSet/>
      <dgm:spPr/>
      <dgm:t>
        <a:bodyPr/>
        <a:lstStyle/>
        <a:p>
          <a:pPr rtl="0"/>
          <a:endParaRPr lang="en-US" dirty="0"/>
        </a:p>
      </dgm:t>
    </dgm:pt>
    <dgm:pt modelId="{D2B32E46-E000-4700-A3F2-A30FB12EADF9}" type="parTrans" cxnId="{7E688ED4-A267-4DC0-9A27-28D73C05C7FC}">
      <dgm:prSet/>
      <dgm:spPr/>
      <dgm:t>
        <a:bodyPr/>
        <a:lstStyle/>
        <a:p>
          <a:endParaRPr lang="en-US"/>
        </a:p>
      </dgm:t>
    </dgm:pt>
    <dgm:pt modelId="{C2BB02FE-DC3C-47A8-83B2-57FBDCD8E594}" type="sibTrans" cxnId="{7E688ED4-A267-4DC0-9A27-28D73C05C7FC}">
      <dgm:prSet/>
      <dgm:spPr/>
      <dgm:t>
        <a:bodyPr/>
        <a:lstStyle/>
        <a:p>
          <a:endParaRPr lang="en-US"/>
        </a:p>
      </dgm:t>
    </dgm:pt>
    <dgm:pt modelId="{7CFF0BC8-E0C2-4CFD-9D3F-F2DE95AE9BC5}">
      <dgm:prSet/>
      <dgm:spPr>
        <a:solidFill>
          <a:srgbClr val="FF6600"/>
        </a:solidFill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OR</a:t>
          </a:r>
          <a:r>
            <a:rPr lang="en-US" dirty="0" smtClean="0"/>
            <a:t> request quotes from the vendors via email or fax &amp; complete stand-alone award</a:t>
          </a:r>
          <a:endParaRPr lang="en-US" dirty="0"/>
        </a:p>
      </dgm:t>
    </dgm:pt>
    <dgm:pt modelId="{36895081-DBAF-4AC4-873C-C0E745499F47}" type="parTrans" cxnId="{4526BCCD-0A0D-4A26-A571-E03B2EF47A1B}">
      <dgm:prSet/>
      <dgm:spPr/>
      <dgm:t>
        <a:bodyPr/>
        <a:lstStyle/>
        <a:p>
          <a:endParaRPr lang="en-US"/>
        </a:p>
      </dgm:t>
    </dgm:pt>
    <dgm:pt modelId="{96B87F59-5E8C-4A67-B10A-77C1F8BBFD50}" type="sibTrans" cxnId="{4526BCCD-0A0D-4A26-A571-E03B2EF47A1B}">
      <dgm:prSet/>
      <dgm:spPr/>
      <dgm:t>
        <a:bodyPr/>
        <a:lstStyle/>
        <a:p>
          <a:endParaRPr lang="en-US"/>
        </a:p>
      </dgm:t>
    </dgm:pt>
    <dgm:pt modelId="{437F155D-329E-45C2-B724-E6020A1082D5}" type="pres">
      <dgm:prSet presAssocID="{E41B3F35-700E-4D7F-AACF-5C2EBC83039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6F4462-3481-4C30-A41A-3BD9F2C50B5F}" type="pres">
      <dgm:prSet presAssocID="{E41B3F35-700E-4D7F-AACF-5C2EBC830394}" presName="ribbon" presStyleLbl="node1" presStyleIdx="0" presStyleCnt="1" custScaleY="108696"/>
      <dgm:spPr>
        <a:solidFill>
          <a:srgbClr val="0070C0"/>
        </a:solidFill>
      </dgm:spPr>
      <dgm:t>
        <a:bodyPr/>
        <a:lstStyle/>
        <a:p>
          <a:endParaRPr lang="en-US"/>
        </a:p>
      </dgm:t>
    </dgm:pt>
    <dgm:pt modelId="{3BEB91EA-8C4F-4A90-B77B-111A6ECA866F}" type="pres">
      <dgm:prSet presAssocID="{E41B3F35-700E-4D7F-AACF-5C2EBC830394}" presName="leftArrowText" presStyleLbl="node1" presStyleIdx="0" presStyleCnt="1" custScaleX="114756" custScaleY="12706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81AB41-FFE9-4848-9F78-2B825F1471AB}" type="pres">
      <dgm:prSet presAssocID="{E41B3F35-700E-4D7F-AACF-5C2EBC830394}" presName="rightArrowText" presStyleLbl="node1" presStyleIdx="0" presStyleCnt="1" custScaleX="111817" custScaleY="1391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688ED4-A267-4DC0-9A27-28D73C05C7FC}" srcId="{E41B3F35-700E-4D7F-AACF-5C2EBC830394}" destId="{EAD37B37-F2AD-4248-ACDD-941082BC1603}" srcOrd="2" destOrd="0" parTransId="{D2B32E46-E000-4700-A3F2-A30FB12EADF9}" sibTransId="{C2BB02FE-DC3C-47A8-83B2-57FBDCD8E594}"/>
    <dgm:cxn modelId="{4526BCCD-0A0D-4A26-A571-E03B2EF47A1B}" srcId="{E41B3F35-700E-4D7F-AACF-5C2EBC830394}" destId="{7CFF0BC8-E0C2-4CFD-9D3F-F2DE95AE9BC5}" srcOrd="1" destOrd="0" parTransId="{36895081-DBAF-4AC4-873C-C0E745499F47}" sibTransId="{96B87F59-5E8C-4A67-B10A-77C1F8BBFD50}"/>
    <dgm:cxn modelId="{82104E8A-0F2B-477A-9987-16EC2706EDA1}" type="presOf" srcId="{75E940AB-21DB-49E1-95CB-C6AD066DFFA2}" destId="{3BEB91EA-8C4F-4A90-B77B-111A6ECA866F}" srcOrd="0" destOrd="0" presId="urn:microsoft.com/office/officeart/2005/8/layout/arrow6"/>
    <dgm:cxn modelId="{0F61309C-C89E-4AC5-844F-D4D7EC952133}" srcId="{E41B3F35-700E-4D7F-AACF-5C2EBC830394}" destId="{75E940AB-21DB-49E1-95CB-C6AD066DFFA2}" srcOrd="0" destOrd="0" parTransId="{D5865F60-21C1-402E-AD54-D528442219FD}" sibTransId="{0B1081B4-ACC1-4B2E-9EF0-A06101332227}"/>
    <dgm:cxn modelId="{45C31696-1B2E-4B96-A5FB-2D8F3AAF8E63}" type="presOf" srcId="{E41B3F35-700E-4D7F-AACF-5C2EBC830394}" destId="{437F155D-329E-45C2-B724-E6020A1082D5}" srcOrd="0" destOrd="0" presId="urn:microsoft.com/office/officeart/2005/8/layout/arrow6"/>
    <dgm:cxn modelId="{1831ED92-A01E-43F1-830D-00460A5627C3}" type="presOf" srcId="{7CFF0BC8-E0C2-4CFD-9D3F-F2DE95AE9BC5}" destId="{FC81AB41-FFE9-4848-9F78-2B825F1471AB}" srcOrd="0" destOrd="0" presId="urn:microsoft.com/office/officeart/2005/8/layout/arrow6"/>
    <dgm:cxn modelId="{8F9DDFC6-914D-42C1-81E8-45BD2F449DBA}" type="presParOf" srcId="{437F155D-329E-45C2-B724-E6020A1082D5}" destId="{416F4462-3481-4C30-A41A-3BD9F2C50B5F}" srcOrd="0" destOrd="0" presId="urn:microsoft.com/office/officeart/2005/8/layout/arrow6"/>
    <dgm:cxn modelId="{C5C29116-BA3F-44CB-9E09-E092DD61D59E}" type="presParOf" srcId="{437F155D-329E-45C2-B724-E6020A1082D5}" destId="{3BEB91EA-8C4F-4A90-B77B-111A6ECA866F}" srcOrd="1" destOrd="0" presId="urn:microsoft.com/office/officeart/2005/8/layout/arrow6"/>
    <dgm:cxn modelId="{F78B25E1-1620-46E9-AA22-C302929AA74C}" type="presParOf" srcId="{437F155D-329E-45C2-B724-E6020A1082D5}" destId="{FC81AB41-FFE9-4848-9F78-2B825F1471AB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AE6BE9-209C-40DF-B3B1-5FF5942580FD}">
      <dsp:nvSpPr>
        <dsp:cNvPr id="0" name=""/>
        <dsp:cNvSpPr/>
      </dsp:nvSpPr>
      <dsp:spPr>
        <a:xfrm>
          <a:off x="0" y="1306599"/>
          <a:ext cx="83058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78AEC2-3A83-4DC2-BADA-6C956660B680}">
      <dsp:nvSpPr>
        <dsp:cNvPr id="0" name=""/>
        <dsp:cNvSpPr/>
      </dsp:nvSpPr>
      <dsp:spPr>
        <a:xfrm>
          <a:off x="415290" y="896122"/>
          <a:ext cx="581406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1. Create a RFQ and select vendors through the Vendor Rotation tab</a:t>
          </a:r>
          <a:endParaRPr lang="en-US" sz="2600" kern="1200" dirty="0"/>
        </a:p>
      </dsp:txBody>
      <dsp:txXfrm>
        <a:off x="452757" y="933589"/>
        <a:ext cx="5739126" cy="692586"/>
      </dsp:txXfrm>
    </dsp:sp>
    <dsp:sp modelId="{906981C4-3B52-4908-86E1-3123068BB7ED}">
      <dsp:nvSpPr>
        <dsp:cNvPr id="0" name=""/>
        <dsp:cNvSpPr/>
      </dsp:nvSpPr>
      <dsp:spPr>
        <a:xfrm>
          <a:off x="0" y="2485960"/>
          <a:ext cx="83058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FC799A-C2A6-4233-B8F2-D77BD8EF4F90}">
      <dsp:nvSpPr>
        <dsp:cNvPr id="0" name=""/>
        <dsp:cNvSpPr/>
      </dsp:nvSpPr>
      <dsp:spPr>
        <a:xfrm>
          <a:off x="415290" y="2102200"/>
          <a:ext cx="5814060" cy="767520"/>
        </a:xfrm>
        <a:prstGeom prst="roundRect">
          <a:avLst/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2. VENDCMBT table search</a:t>
          </a:r>
          <a:endParaRPr lang="en-US" sz="2600" kern="1200" dirty="0"/>
        </a:p>
      </dsp:txBody>
      <dsp:txXfrm>
        <a:off x="452757" y="2139667"/>
        <a:ext cx="5739126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6F4462-3481-4C30-A41A-3BD9F2C50B5F}">
      <dsp:nvSpPr>
        <dsp:cNvPr id="0" name=""/>
        <dsp:cNvSpPr/>
      </dsp:nvSpPr>
      <dsp:spPr>
        <a:xfrm>
          <a:off x="0" y="609593"/>
          <a:ext cx="8763000" cy="3810012"/>
        </a:xfrm>
        <a:prstGeom prst="leftRightRibb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EB91EA-8C4F-4A90-B77B-111A6ECA866F}">
      <dsp:nvSpPr>
        <dsp:cNvPr id="0" name=""/>
        <dsp:cNvSpPr/>
      </dsp:nvSpPr>
      <dsp:spPr>
        <a:xfrm>
          <a:off x="838203" y="1142999"/>
          <a:ext cx="3318502" cy="218236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Agencies may choose to complete the RFQ process through SRW &amp; EV to complete award</a:t>
          </a:r>
          <a:endParaRPr lang="en-US" sz="2800" kern="1200" dirty="0"/>
        </a:p>
      </dsp:txBody>
      <dsp:txXfrm>
        <a:off x="838203" y="1142999"/>
        <a:ext cx="3318502" cy="2182368"/>
      </dsp:txXfrm>
    </dsp:sp>
    <dsp:sp modelId="{FC81AB41-FFE9-4848-9F78-2B825F1471AB}">
      <dsp:nvSpPr>
        <dsp:cNvPr id="0" name=""/>
        <dsp:cNvSpPr/>
      </dsp:nvSpPr>
      <dsp:spPr>
        <a:xfrm>
          <a:off x="4179572" y="1600203"/>
          <a:ext cx="3821424" cy="238962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OR</a:t>
          </a:r>
          <a:r>
            <a:rPr lang="en-US" sz="2700" kern="1200" dirty="0" smtClean="0"/>
            <a:t> request quotes from the vendors via email or fax &amp; complete stand-alone award</a:t>
          </a:r>
          <a:endParaRPr lang="en-US" sz="2700" kern="1200" dirty="0"/>
        </a:p>
      </dsp:txBody>
      <dsp:txXfrm>
        <a:off x="4179572" y="1600203"/>
        <a:ext cx="3821424" cy="2389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l" defTabSz="931098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1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1098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l" defTabSz="931098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100" smtClean="0"/>
            </a:lvl1pPr>
          </a:lstStyle>
          <a:p>
            <a:pPr>
              <a:defRPr/>
            </a:pPr>
            <a:fld id="{12815632-55B0-4FA9-B0DC-3F43864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8" tIns="45280" rIns="90558" bIns="45280" numCol="1" anchor="t" anchorCtr="0" compatLnSpc="1">
            <a:prstTxWarp prst="textNoShape">
              <a:avLst/>
            </a:prstTxWarp>
          </a:bodyPr>
          <a:lstStyle>
            <a:lvl1pPr algn="l" defTabSz="905276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8" tIns="45280" rIns="90558" bIns="45280" numCol="1" anchor="t" anchorCtr="0" compatLnSpc="1">
            <a:prstTxWarp prst="textNoShape">
              <a:avLst/>
            </a:prstTxWarp>
          </a:bodyPr>
          <a:lstStyle>
            <a:lvl1pPr algn="r" defTabSz="905276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3738"/>
            <a:ext cx="4614863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6263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8" tIns="45280" rIns="90558" bIns="45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114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8" tIns="45280" rIns="90558" bIns="45280" numCol="1" anchor="b" anchorCtr="0" compatLnSpc="1">
            <a:prstTxWarp prst="textNoShape">
              <a:avLst/>
            </a:prstTxWarp>
          </a:bodyPr>
          <a:lstStyle>
            <a:lvl1pPr algn="l" defTabSz="905276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4113"/>
            <a:ext cx="30114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8" tIns="45280" rIns="90558" bIns="45280" numCol="1" anchor="b" anchorCtr="0" compatLnSpc="1">
            <a:prstTxWarp prst="textNoShape">
              <a:avLst/>
            </a:prstTxWarp>
          </a:bodyPr>
          <a:lstStyle>
            <a:lvl1pPr algn="r" defTabSz="904875">
              <a:defRPr sz="1100" smtClean="0"/>
            </a:lvl1pPr>
          </a:lstStyle>
          <a:p>
            <a:pPr>
              <a:defRPr/>
            </a:pPr>
            <a:fld id="{7A821FD6-D755-497A-B648-4515EC711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98B4134-03C9-426F-947F-4C527DE07993}" type="slidenum">
              <a:rPr lang="en-US" altLang="en-US" sz="1100"/>
              <a:pPr eaLnBrk="1" hangingPunct="1">
                <a:spcBef>
                  <a:spcPct val="0"/>
                </a:spcBef>
              </a:pPr>
              <a:t>1</a:t>
            </a:fld>
            <a:endParaRPr lang="en-US" altLang="en-US" sz="11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8A2E05B-CEF5-425B-A650-E1319DF2E2B6}" type="slidenum">
              <a:rPr lang="en-US" altLang="en-US" sz="1100"/>
              <a:pPr eaLnBrk="1" hangingPunct="1">
                <a:spcBef>
                  <a:spcPct val="0"/>
                </a:spcBef>
              </a:pPr>
              <a:t>2</a:t>
            </a:fld>
            <a:endParaRPr lang="en-US" altLang="en-US" sz="11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914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676400"/>
            <a:ext cx="9144000" cy="17526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7BCF81-B3E0-428D-9ECD-8AE5AEC0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86161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D2754-EFBD-4274-83BE-ED1A81259D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80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D825D-2A1B-4FFC-8156-76161A0562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9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5737225"/>
            <a:ext cx="2003425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D8739E-4A04-4F57-98F3-E58E1F8943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37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71AAA-058E-4D47-B2C9-24D4464747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17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3C96B-7783-49D6-9DCD-94934A2F1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42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CA87D-B28B-4D5E-9610-07DB61AC22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01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CCC2A-AA31-4838-91EC-5823BCD84F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32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001C3-526C-4A1D-905F-ED8092575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458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2162B-005F-479F-8FA5-C646428F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053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0A410-82E3-4154-9523-E88AF0767A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520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763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99E7FD9-B85D-4DDA-94CA-7B9F42C769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812800"/>
            <a:ext cx="9144000" cy="0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finance.ky.gov/offices/controller/Pages/ops.asp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hyperlink" Target="http://finance.ky.gov/services/eprocurement/Pages/default.asp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438400"/>
            <a:ext cx="9144000" cy="1143000"/>
          </a:xfrm>
        </p:spPr>
        <p:txBody>
          <a:bodyPr/>
          <a:lstStyle/>
          <a:p>
            <a:r>
              <a:rPr lang="en-US" altLang="en-US" sz="3600" smtClean="0"/>
              <a:t/>
            </a:r>
            <a:br>
              <a:rPr lang="en-US" altLang="en-US" sz="3600" smtClean="0"/>
            </a:br>
            <a:r>
              <a:rPr lang="en-US" altLang="en-US" sz="3600" smtClean="0"/>
              <a:t>Service-Disabled Veteran Owned Small Business </a:t>
            </a:r>
            <a:br>
              <a:rPr lang="en-US" altLang="en-US" sz="3600" smtClean="0"/>
            </a:br>
            <a:r>
              <a:rPr lang="en-US" altLang="en-US" sz="3600" smtClean="0"/>
              <a:t>&amp; Ethnic Minority Owned Business</a:t>
            </a:r>
            <a:br>
              <a:rPr lang="en-US" altLang="en-US" sz="3600" smtClean="0"/>
            </a:br>
            <a:r>
              <a:rPr lang="en-US" altLang="en-US" sz="3600" smtClean="0"/>
              <a:t> Small Purchase Procedure</a:t>
            </a:r>
            <a:br>
              <a:rPr lang="en-US" altLang="en-US" sz="3600" smtClean="0"/>
            </a:br>
            <a:r>
              <a:rPr lang="en-US" altLang="en-US" sz="3600" smtClean="0"/>
              <a:t>April 2017</a:t>
            </a:r>
            <a:br>
              <a:rPr lang="en-US" altLang="en-US" sz="3600" smtClean="0"/>
            </a:br>
            <a:r>
              <a:rPr lang="en-US" altLang="en-US" sz="3600" smtClean="0"/>
              <a:t/>
            </a:r>
            <a:br>
              <a:rPr lang="en-US" altLang="en-US" sz="3600" smtClean="0"/>
            </a:br>
            <a:r>
              <a:rPr lang="en-US" altLang="en-US" sz="3600" smtClean="0"/>
              <a:t/>
            </a:r>
            <a:br>
              <a:rPr lang="en-US" altLang="en-US" sz="3600" smtClean="0"/>
            </a:br>
            <a:endParaRPr lang="en-US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Locating Vendors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029200"/>
          </a:xfrm>
        </p:spPr>
        <p:txBody>
          <a:bodyPr/>
          <a:lstStyle/>
          <a:p>
            <a:pPr marL="342900" lvl="1" indent="-342900">
              <a:buFontTx/>
              <a:buNone/>
            </a:pPr>
            <a:endParaRPr lang="en-US" altLang="en-US" sz="3200" smtClean="0"/>
          </a:p>
          <a:p>
            <a:r>
              <a:rPr lang="en-US" altLang="en-US" smtClean="0"/>
              <a:t>VENDCMBT is a table in eMARS</a:t>
            </a:r>
          </a:p>
          <a:p>
            <a:r>
              <a:rPr lang="en-US" altLang="en-US" smtClean="0"/>
              <a:t>On the VENDCMBT table search enter </a:t>
            </a:r>
            <a:r>
              <a:rPr lang="en-US" altLang="en-US" sz="2800" smtClean="0"/>
              <a:t>B060 for ethnic minority and B080 for SDVOSB </a:t>
            </a:r>
            <a:r>
              <a:rPr lang="en-US" altLang="en-US" smtClean="0"/>
              <a:t>in the Business Type ID field.</a:t>
            </a:r>
          </a:p>
          <a:p>
            <a:r>
              <a:rPr lang="en-US" altLang="en-US" smtClean="0"/>
              <a:t>Enter a commodity code in the commodity Code field</a:t>
            </a:r>
          </a:p>
          <a:p>
            <a:r>
              <a:rPr lang="en-US" altLang="en-US" smtClean="0"/>
              <a:t>A list of Vendor/Customer numbers for businesses that have registered for those business types and commodity will return.</a:t>
            </a:r>
          </a:p>
          <a:p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36259F-6160-454F-9917-5CBF59EEAF9E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914400"/>
            <a:ext cx="7467600" cy="647700"/>
          </a:xfrm>
          <a:prstGeom prst="roundRect">
            <a:avLst/>
          </a:prstGeom>
          <a:solidFill>
            <a:srgbClr val="FF6600"/>
          </a:solidFill>
        </p:spPr>
        <p:txBody>
          <a:bodyPr>
            <a:spAutoFit/>
          </a:bodyPr>
          <a:lstStyle/>
          <a:p>
            <a:pPr marL="0" lvl="1">
              <a:defRPr/>
            </a:pPr>
            <a:r>
              <a:rPr lang="en-US" sz="3200" dirty="0">
                <a:solidFill>
                  <a:schemeClr val="accent3"/>
                </a:solidFill>
                <a:latin typeface="+mn-lt"/>
              </a:rPr>
              <a:t>METHOD 2 – </a:t>
            </a:r>
            <a:r>
              <a:rPr lang="en-US" sz="3200" dirty="0">
                <a:solidFill>
                  <a:schemeClr val="accent3"/>
                </a:solidFill>
              </a:rPr>
              <a:t>VENDCMBT Table Search</a:t>
            </a:r>
            <a:endParaRPr lang="en-US" sz="3200" dirty="0">
              <a:solidFill>
                <a:schemeClr val="accent3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Procedure – RFQ vs. Email/Fax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1066800"/>
          <a:ext cx="8763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2BE4F7-E67E-4DC5-86E3-B861E774AA9C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smtClean="0"/>
              <a:t>PROCEDURE 1 </a:t>
            </a:r>
            <a:r>
              <a:rPr lang="en-US" altLang="en-US" smtClean="0"/>
              <a:t>- RFQ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029200"/>
          </a:xfrm>
        </p:spPr>
        <p:txBody>
          <a:bodyPr/>
          <a:lstStyle/>
          <a:p>
            <a:pPr marL="514350" indent="-514350">
              <a:defRPr/>
            </a:pPr>
            <a:r>
              <a:rPr lang="en-US" sz="2800" dirty="0" smtClean="0"/>
              <a:t>Agencies choosing to complete the RFQ process:</a:t>
            </a:r>
          </a:p>
          <a:p>
            <a:pPr marL="914400" lvl="1" indent="-514350">
              <a:defRPr/>
            </a:pPr>
            <a:r>
              <a:rPr lang="en-US" dirty="0" smtClean="0"/>
              <a:t>Must finalize the RFQ including specifications, terms &amp; conditions. Submit and approve at the agency level. The RFQ will post to VSS. The vendors listed on Vendor Rotation will receive an email. </a:t>
            </a:r>
            <a:r>
              <a:rPr lang="en-US" sz="2400" i="1" dirty="0" smtClean="0"/>
              <a:t>RFQ’s may be posted for less than 7 days.</a:t>
            </a:r>
            <a:endParaRPr lang="en-US" dirty="0" smtClean="0"/>
          </a:p>
          <a:p>
            <a:pPr marL="914400" lvl="1" indent="-514350">
              <a:defRPr/>
            </a:pPr>
            <a:r>
              <a:rPr lang="en-US" dirty="0" smtClean="0"/>
              <a:t>After the RFQ closing date, enter responses using the SRW. Create a SRW for each response. If no response is received for a vendor enter No Response on the SRW. 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514350" lvl="1" indent="-514350" algn="ctr">
              <a:buFontTx/>
              <a:buNone/>
              <a:defRPr/>
            </a:pPr>
            <a:endParaRPr lang="en-US" i="1" dirty="0" smtClean="0"/>
          </a:p>
          <a:p>
            <a:pPr marL="514350" indent="-51435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F57EA1-5FCC-47F4-B547-F3189ABF3DFE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smtClean="0"/>
              <a:t>PROCEDURE 1 </a:t>
            </a:r>
            <a:r>
              <a:rPr lang="en-US" altLang="en-US" smtClean="0"/>
              <a:t>- Vendor Response</a:t>
            </a:r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914400"/>
            <a:ext cx="8077200" cy="5486400"/>
          </a:xfrm>
          <a:noFill/>
        </p:spPr>
      </p:pic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74DE0F-541D-4846-951A-58AE0031AF8A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2819400"/>
            <a:ext cx="2590800" cy="2462213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3"/>
                </a:solidFill>
                <a:latin typeface="+mn-lt"/>
              </a:rPr>
              <a:t>1. Access the Procurement workspace and click Enter Bid Response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2819400"/>
            <a:ext cx="2590800" cy="2462213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3"/>
                </a:solidFill>
                <a:latin typeface="+mn-lt"/>
              </a:rPr>
              <a:t>2. Click on the Solicitation Response Wizard (SRWZRD)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0487" name="Left Arrow 8"/>
          <p:cNvSpPr>
            <a:spLocks noChangeArrowheads="1"/>
          </p:cNvSpPr>
          <p:nvPr/>
        </p:nvSpPr>
        <p:spPr bwMode="auto">
          <a:xfrm>
            <a:off x="2286000" y="2971800"/>
            <a:ext cx="685800" cy="3048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8" name="Left Arrow 9"/>
          <p:cNvSpPr>
            <a:spLocks noChangeArrowheads="1"/>
          </p:cNvSpPr>
          <p:nvPr/>
        </p:nvSpPr>
        <p:spPr bwMode="auto">
          <a:xfrm rot="5400000">
            <a:off x="5676900" y="2476500"/>
            <a:ext cx="381000" cy="3048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smtClean="0"/>
              <a:t>PROCEDURE 1 </a:t>
            </a:r>
            <a:r>
              <a:rPr lang="en-US" altLang="en-US" smtClean="0"/>
              <a:t>- Vendor Response</a:t>
            </a:r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914400"/>
            <a:ext cx="8382000" cy="4994275"/>
          </a:xfrm>
          <a:noFill/>
        </p:spPr>
      </p:pic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687645-4AE4-4612-8117-5EF13937C746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9" name="Rounded Rectangle 7"/>
          <p:cNvSpPr>
            <a:spLocks noChangeArrowheads="1"/>
          </p:cNvSpPr>
          <p:nvPr/>
        </p:nvSpPr>
        <p:spPr bwMode="auto">
          <a:xfrm>
            <a:off x="533400" y="2209800"/>
            <a:ext cx="4038600" cy="3048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10" name="Rounded Rectangle 8"/>
          <p:cNvSpPr>
            <a:spLocks noChangeArrowheads="1"/>
          </p:cNvSpPr>
          <p:nvPr/>
        </p:nvSpPr>
        <p:spPr bwMode="auto">
          <a:xfrm>
            <a:off x="533400" y="2514600"/>
            <a:ext cx="4038600" cy="3048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11" name="Rounded Rectangle 9"/>
          <p:cNvSpPr>
            <a:spLocks noChangeArrowheads="1"/>
          </p:cNvSpPr>
          <p:nvPr/>
        </p:nvSpPr>
        <p:spPr bwMode="auto">
          <a:xfrm>
            <a:off x="762000" y="2819400"/>
            <a:ext cx="4343400" cy="3048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12" name="Rounded Rectangle 10"/>
          <p:cNvSpPr>
            <a:spLocks noChangeArrowheads="1"/>
          </p:cNvSpPr>
          <p:nvPr/>
        </p:nvSpPr>
        <p:spPr bwMode="auto">
          <a:xfrm>
            <a:off x="762000" y="3124200"/>
            <a:ext cx="3810000" cy="3048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13" name="Rounded Rectangle 11"/>
          <p:cNvSpPr>
            <a:spLocks noChangeArrowheads="1"/>
          </p:cNvSpPr>
          <p:nvPr/>
        </p:nvSpPr>
        <p:spPr bwMode="auto">
          <a:xfrm>
            <a:off x="381000" y="5486400"/>
            <a:ext cx="1447800" cy="3048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05400" y="1295400"/>
            <a:ext cx="3886200" cy="2678113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Required Information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Document Code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Department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Document ID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Vendor ID</a:t>
            </a:r>
          </a:p>
          <a:p>
            <a:pPr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Click Create Response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smtClean="0"/>
              <a:t>PROCEDURE 1 </a:t>
            </a:r>
            <a:r>
              <a:rPr lang="en-US" altLang="en-US" smtClean="0"/>
              <a:t>- Vendor Response</a:t>
            </a:r>
          </a:p>
        </p:txBody>
      </p:sp>
      <p:pic>
        <p:nvPicPr>
          <p:cNvPr id="2253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990600"/>
            <a:ext cx="8763000" cy="4191000"/>
          </a:xfrm>
          <a:noFill/>
        </p:spPr>
      </p:pic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2C3FC1-111D-4CFE-8944-E497BB0D3294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3" name="Rounded Rectangle 5"/>
          <p:cNvSpPr>
            <a:spLocks noChangeArrowheads="1"/>
          </p:cNvSpPr>
          <p:nvPr/>
        </p:nvSpPr>
        <p:spPr bwMode="auto">
          <a:xfrm>
            <a:off x="5715000" y="3810000"/>
            <a:ext cx="1752600" cy="3048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4" name="Rounded Rectangle 7"/>
          <p:cNvSpPr>
            <a:spLocks noChangeArrowheads="1"/>
          </p:cNvSpPr>
          <p:nvPr/>
        </p:nvSpPr>
        <p:spPr bwMode="auto">
          <a:xfrm>
            <a:off x="5715000" y="4191000"/>
            <a:ext cx="1752600" cy="3048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4572000"/>
            <a:ext cx="7010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latin typeface="+mj-lt"/>
              </a:rPr>
              <a:t>Complete the Response Summary Section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71800" y="5105400"/>
            <a:ext cx="3581400" cy="1384300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Required Information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Response Date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Response Time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smtClean="0"/>
              <a:t>PROCEDURE 1 </a:t>
            </a:r>
            <a:r>
              <a:rPr lang="en-US" altLang="en-US" smtClean="0"/>
              <a:t>- Vendor Response</a:t>
            </a:r>
          </a:p>
        </p:txBody>
      </p:sp>
      <p:pic>
        <p:nvPicPr>
          <p:cNvPr id="2355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914400"/>
            <a:ext cx="8763000" cy="4953000"/>
          </a:xfrm>
          <a:noFill/>
        </p:spPr>
      </p:pic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388DA8-87B6-499E-B983-48A13AB187F0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3505200"/>
            <a:ext cx="54102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latin typeface="+mj-lt"/>
              </a:rPr>
              <a:t>Complete the </a:t>
            </a:r>
          </a:p>
          <a:p>
            <a:pPr algn="ctr">
              <a:defRPr/>
            </a:pPr>
            <a:r>
              <a:rPr lang="en-US" sz="2800" dirty="0">
                <a:latin typeface="+mj-lt"/>
              </a:rPr>
              <a:t>Commodity Response Section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9600" y="4419600"/>
            <a:ext cx="3657600" cy="954088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accent3"/>
                </a:solidFill>
                <a:latin typeface="+mj-lt"/>
              </a:rPr>
              <a:t>Required Information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3"/>
                </a:solidFill>
                <a:latin typeface="+mj-lt"/>
              </a:rPr>
              <a:t> Price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800" y="5410200"/>
            <a:ext cx="6858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Validate, Submit and Approve the SRW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smtClean="0"/>
              <a:t>PROCEDURE 1 - </a:t>
            </a:r>
            <a:r>
              <a:rPr lang="en-US" altLang="en-US" smtClean="0"/>
              <a:t>Evaluation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altLang="en-US" sz="2800" smtClean="0"/>
              <a:t>Copy Forward from the RFQ to create the EV.</a:t>
            </a:r>
          </a:p>
          <a:p>
            <a:pPr marL="514350" indent="-514350">
              <a:buFontTx/>
              <a:buNone/>
            </a:pPr>
            <a:r>
              <a:rPr lang="en-US" altLang="en-US" smtClean="0"/>
              <a:t>	</a:t>
            </a:r>
            <a:endParaRPr lang="en-US" altLang="en-US" smtClean="0">
              <a:solidFill>
                <a:srgbClr val="FF0000"/>
              </a:solidFill>
            </a:endParaRPr>
          </a:p>
          <a:p>
            <a:pPr marL="514350" indent="-514350">
              <a:buFontTx/>
              <a:buNone/>
            </a:pPr>
            <a:endParaRPr lang="en-US" altLang="en-US" smtClean="0"/>
          </a:p>
          <a:p>
            <a:pPr marL="514350" indent="-514350">
              <a:buFontTx/>
              <a:buNone/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18DE77-E88A-46E3-B175-E73D5DEC1E48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2458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1534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200" y="3810000"/>
            <a:ext cx="8610600" cy="1816100"/>
          </a:xfrm>
          <a:prstGeom prst="rect">
            <a:avLst/>
          </a:prstGeom>
          <a:noFill/>
        </p:spPr>
        <p:txBody>
          <a:bodyPr lIns="182880">
            <a:spAutoFit/>
          </a:bodyPr>
          <a:lstStyle/>
          <a:p>
            <a:pPr algn="ctr"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    Clicking on the Load Responses link will bring all   Solicitation Responses into the EV.</a:t>
            </a:r>
          </a:p>
          <a:p>
            <a:pPr>
              <a:defRPr/>
            </a:pPr>
            <a:endParaRPr lang="en-US" sz="2800" dirty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smtClean="0"/>
              <a:t>PROCEDURE 1 - </a:t>
            </a:r>
            <a:r>
              <a:rPr lang="en-US" altLang="en-US" smtClean="0"/>
              <a:t>Evaluation</a:t>
            </a:r>
          </a:p>
        </p:txBody>
      </p:sp>
      <p:sp>
        <p:nvSpPr>
          <p:cNvPr id="25603" name="Content Placeholder 5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029200"/>
          </a:xfrm>
        </p:spPr>
        <p:txBody>
          <a:bodyPr/>
          <a:lstStyle/>
          <a:p>
            <a:r>
              <a:rPr lang="en-US" altLang="en-US" smtClean="0"/>
              <a:t>Attach a RFQ Determination &amp; Finding (D&amp;F) located on the Office of Procurement Services website. </a:t>
            </a:r>
          </a:p>
          <a:p>
            <a:pPr>
              <a:buFontTx/>
              <a:buNone/>
            </a:pPr>
            <a:r>
              <a:rPr lang="en-US" altLang="en-US" sz="2800" u="sng" smtClean="0">
                <a:hlinkClick r:id="rId2"/>
              </a:rPr>
              <a:t>http://finance.ky.gov/offices/controller/Pages/ops.aspx</a:t>
            </a:r>
            <a:r>
              <a:rPr lang="en-US" altLang="en-US" sz="2800" smtClean="0"/>
              <a:t> </a:t>
            </a:r>
          </a:p>
          <a:p>
            <a:pPr>
              <a:buFontTx/>
              <a:buNone/>
            </a:pPr>
            <a:r>
              <a:rPr lang="en-US" altLang="en-US" sz="2800" smtClean="0"/>
              <a:t> </a:t>
            </a: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F8DED9-9815-4CCD-B1CA-06F2165A8995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smtClean="0"/>
              <a:t>PROCEDURE 1 - </a:t>
            </a:r>
            <a:r>
              <a:rPr lang="en-US" altLang="en-US" smtClean="0"/>
              <a:t>Evaluation</a:t>
            </a:r>
          </a:p>
        </p:txBody>
      </p:sp>
      <p:pic>
        <p:nvPicPr>
          <p:cNvPr id="2662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066800"/>
            <a:ext cx="8763000" cy="2886075"/>
          </a:xfrm>
          <a:noFill/>
        </p:spPr>
      </p:pic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94FFC9-882B-4C60-8A2C-3039321A2F04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3952875"/>
            <a:ext cx="67818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</a:rPr>
              <a:t>Choose Award by Total section to award all items to the selected bidder.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Purpose &amp; Goal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To increase ethnic minority businesses and service-disabled veteran owned small businesses (SDVOSB) participation in the procurement process by increasing their opportunities. 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7AFED6-2195-48AF-A276-9B388BDB30CA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819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00400"/>
            <a:ext cx="2743200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smtClean="0"/>
              <a:t>PROCEDURE 1 - </a:t>
            </a:r>
            <a:r>
              <a:rPr lang="en-US" altLang="en-US" smtClean="0"/>
              <a:t>Contract Award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defRPr/>
            </a:pPr>
            <a:r>
              <a:rPr lang="en-US" dirty="0" smtClean="0"/>
              <a:t>Generate the award from the Document Creation section of the EV header.</a:t>
            </a:r>
            <a:endParaRPr lang="en-US" sz="2000" dirty="0" smtClean="0"/>
          </a:p>
          <a:p>
            <a:pPr marL="514350" indent="-514350">
              <a:defRPr/>
            </a:pPr>
            <a:r>
              <a:rPr lang="en-US" dirty="0" smtClean="0"/>
              <a:t>Create a PO/PO2 (or CT/CT2 - FAC &amp; KYTC only) contract document from the EV.</a:t>
            </a:r>
          </a:p>
          <a:p>
            <a:pPr marL="514350" indent="-514350">
              <a:defRPr/>
            </a:pPr>
            <a:endParaRPr lang="en-US" dirty="0" smtClean="0"/>
          </a:p>
          <a:p>
            <a:pPr marL="514350" indent="-514350">
              <a:defRPr/>
            </a:pPr>
            <a:endParaRPr lang="en-US" sz="44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D052E2-C974-46FC-AFA9-D8812046E219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27653" name="Picture 4" descr="MH9003533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1422">
            <a:off x="4116388" y="3430588"/>
            <a:ext cx="1668462" cy="166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smtClean="0"/>
              <a:t>PROCEDURE 2</a:t>
            </a:r>
            <a:r>
              <a:rPr lang="en-US" altLang="en-US" smtClean="0"/>
              <a:t> - Email/Fax Process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029200"/>
          </a:xfrm>
        </p:spPr>
        <p:txBody>
          <a:bodyPr/>
          <a:lstStyle/>
          <a:p>
            <a:pPr marL="514350" indent="-514350"/>
            <a:r>
              <a:rPr lang="en-US" altLang="en-US" smtClean="0"/>
              <a:t>Agencies choosing to complete the Email/Fax process shall:</a:t>
            </a:r>
          </a:p>
          <a:p>
            <a:pPr marL="914400" lvl="1" indent="-514350"/>
            <a:r>
              <a:rPr lang="en-US" altLang="en-US" smtClean="0"/>
              <a:t>Send either the RFQ or an agency form containing specifications and terms &amp; conditions to all selected vendors including the ethnic minority and SDVOSB vendors identified through the VENDCMBT search.</a:t>
            </a:r>
          </a:p>
          <a:p>
            <a:pPr marL="914400" lvl="1" indent="-514350"/>
            <a:r>
              <a:rPr lang="en-US" altLang="en-US" smtClean="0"/>
              <a:t>After the closing date, create a RFQ Determination &amp; Finding (D&amp;F) located on the Office of Procurement Services website. </a:t>
            </a:r>
            <a:r>
              <a:rPr lang="en-US" altLang="en-US" sz="1600" smtClean="0">
                <a:hlinkClick r:id="rId2"/>
              </a:rPr>
              <a:t>http://finance.ky.gov/services/eprocurement/Pages/default.aspx</a:t>
            </a:r>
            <a:endParaRPr lang="en-US" altLang="en-US" sz="1600" smtClean="0"/>
          </a:p>
          <a:p>
            <a:pPr marL="914400" lvl="1" indent="-514350">
              <a:buFontTx/>
              <a:buNone/>
            </a:pPr>
            <a:r>
              <a:rPr lang="en-US" altLang="en-US" smtClean="0"/>
              <a:t>	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41D7D5-661C-438D-98BB-34B845CAE660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28677" name="Picture 7" descr="email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524000"/>
            <a:ext cx="8572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Determination &amp; Finding</a:t>
            </a:r>
          </a:p>
        </p:txBody>
      </p:sp>
      <p:sp>
        <p:nvSpPr>
          <p:cNvPr id="20484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029200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en-US" dirty="0" smtClean="0"/>
              <a:t>The RFQ D&amp;F must include: </a:t>
            </a:r>
          </a:p>
          <a:p>
            <a:pPr marL="914400" lvl="1" indent="-514350">
              <a:defRPr/>
            </a:pPr>
            <a:r>
              <a:rPr lang="en-US" dirty="0" smtClean="0"/>
              <a:t>RFQ issue date and RFQ due date</a:t>
            </a:r>
          </a:p>
          <a:p>
            <a:pPr marL="914400" lvl="1" indent="-514350">
              <a:defRPr/>
            </a:pPr>
            <a:r>
              <a:rPr lang="en-US" dirty="0" smtClean="0"/>
              <a:t>Names, addresses and contact information for solicited vendors </a:t>
            </a:r>
          </a:p>
          <a:p>
            <a:pPr marL="914400" lvl="1" indent="-514350">
              <a:defRPr/>
            </a:pPr>
            <a:r>
              <a:rPr lang="en-US" dirty="0" smtClean="0"/>
              <a:t>Indication of which vendors are ethnic minority vendors</a:t>
            </a:r>
          </a:p>
          <a:p>
            <a:pPr marL="914400" lvl="1" indent="-514350">
              <a:defRPr/>
            </a:pPr>
            <a:r>
              <a:rPr lang="en-US" dirty="0" smtClean="0"/>
              <a:t>All prices quoted</a:t>
            </a:r>
          </a:p>
          <a:p>
            <a:pPr marL="914400" lvl="1" indent="-514350">
              <a:defRPr/>
            </a:pPr>
            <a:r>
              <a:rPr lang="en-US" dirty="0" smtClean="0"/>
              <a:t>A comment if no minority vendors were available</a:t>
            </a:r>
          </a:p>
          <a:p>
            <a:pPr marL="914400" lvl="1" indent="-514350">
              <a:defRPr/>
            </a:pPr>
            <a:r>
              <a:rPr lang="en-US" dirty="0" smtClean="0"/>
              <a:t>Justification for award</a:t>
            </a:r>
          </a:p>
          <a:p>
            <a:pPr marL="914400" lvl="1" indent="-514350">
              <a:defRPr/>
            </a:pPr>
            <a:endParaRPr lang="en-US" dirty="0" smtClean="0"/>
          </a:p>
          <a:p>
            <a:pPr marL="514350" indent="-514350"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C4B70A-A9D8-44A0-9527-350F34D619D6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Reports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HB161 requires the Finance and Administration Cabinet to submit an annual report detailing efforts to assist SDVOSB Small Purchases. </a:t>
            </a:r>
          </a:p>
          <a:p>
            <a:r>
              <a:rPr lang="en-US" altLang="en-US" smtClean="0"/>
              <a:t>Reporting of  ethnic minority small purchases is currently not required.</a:t>
            </a:r>
          </a:p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1EFBBE-ED5A-4773-BF6B-E9CE5088AA9B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30725" name="Picture 5" descr="repo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318000"/>
            <a:ext cx="21590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4FF75D-87B0-4D30-A1B4-94656CC3790D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762000" y="2590800"/>
            <a:ext cx="5867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b="1"/>
              <a:t>Questions</a:t>
            </a:r>
          </a:p>
        </p:txBody>
      </p:sp>
      <p:pic>
        <p:nvPicPr>
          <p:cNvPr id="31748" name="Picture 6" descr="http://t0.gstatic.com/images?q=tbn:ANd9GcQBWLk0BojvN-HYBshai5fHWGoM6hzq7XmL-JkYBpoqi_j8s6_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295400"/>
            <a:ext cx="2752725" cy="343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“Ethnic minority" means African-American; Hispanic American, Asian Pacific American; Subcontinent Asian American or Native American.</a:t>
            </a:r>
          </a:p>
          <a:p>
            <a:r>
              <a:rPr lang="en-US" altLang="en-US" smtClean="0"/>
              <a:t>SDVOSB means service-disabled military veterans who own a business.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FF3906-3035-4923-8BBD-747716EAFA29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Measures of Success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14300" y="914400"/>
            <a:ext cx="8915400" cy="5029200"/>
          </a:xfrm>
        </p:spPr>
        <p:txBody>
          <a:bodyPr/>
          <a:lstStyle/>
          <a:p>
            <a:r>
              <a:rPr lang="en-US" altLang="en-US" sz="3600" smtClean="0"/>
              <a:t>Success =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altLang="en-US" sz="2600" smtClean="0"/>
              <a:t>Ethnic minority business &amp; SDVOSB registration in eMARS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altLang="en-US" sz="2600" smtClean="0"/>
              <a:t>Quotes issued to ethnic minority businesses &amp; SDVOSB 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altLang="en-US" sz="2600" smtClean="0"/>
              <a:t>Quotes received from ethnic minority businesses &amp; SDVOSB 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altLang="en-US" sz="2600" smtClean="0"/>
              <a:t>Number of contracts with ethnic minority businesses &amp; SDVOSB 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altLang="en-US" sz="2600" smtClean="0"/>
              <a:t>Dollars spent with ethnic minority businesses &amp; SDVOSB </a:t>
            </a:r>
          </a:p>
          <a:p>
            <a:pPr lvl="1">
              <a:buFontTx/>
              <a:buBlip>
                <a:blip r:embed="rId2"/>
              </a:buBlip>
            </a:pPr>
            <a:endParaRPr lang="en-US" altLang="en-US" smtClean="0"/>
          </a:p>
          <a:p>
            <a:pPr lvl="1">
              <a:buFontTx/>
              <a:buNone/>
            </a:pPr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F6AE17-4126-496D-B1B3-DE8451E0552B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In 2013, at the direction of the Governor’s office, OPS initiated the ethnic minority small purchase initiative to </a:t>
            </a:r>
            <a:r>
              <a:rPr lang="en-US" sz="2800" dirty="0" err="1" smtClean="0"/>
              <a:t>to</a:t>
            </a:r>
            <a:r>
              <a:rPr lang="en-US" sz="2800" dirty="0" smtClean="0"/>
              <a:t> promote increasing participation and opportunity for ethnic minority businesses.</a:t>
            </a:r>
          </a:p>
          <a:p>
            <a:pPr marL="0" indent="0">
              <a:buFontTx/>
              <a:buNone/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/>
              <a:t>During the 2017 regular legislative session, HB161 was enacted to promote increasing participation and opportunity for service-disabled veteran owned small businesses (SDVOSB).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458D3C9-DEA6-4FBD-9BF2-D3D99159E182}" type="slidenum">
              <a:rPr lang="en-US" altLang="en-US" sz="1400"/>
              <a:pPr/>
              <a:t>5</a:t>
            </a:fld>
            <a:endParaRPr lang="en-US" altLang="en-US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Implementation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Agencies utilizing their Small Purchase Authority in excess of their one quote limit will solicit </a:t>
            </a:r>
            <a:r>
              <a:rPr lang="en-US" altLang="en-US" u="sng" smtClean="0"/>
              <a:t>at least one quote</a:t>
            </a:r>
            <a:r>
              <a:rPr lang="en-US" altLang="en-US" smtClean="0"/>
              <a:t> from an ethnic minority vendor and from a SDVOSB. </a:t>
            </a:r>
            <a:r>
              <a:rPr lang="en-US" altLang="en-US" sz="2800" i="1" smtClean="0"/>
              <a:t>(Does not apply to construction.)</a:t>
            </a:r>
            <a:endParaRPr lang="en-US" altLang="en-US" i="1" smtClean="0"/>
          </a:p>
          <a:p>
            <a:r>
              <a:rPr lang="en-US" altLang="en-US" smtClean="0"/>
              <a:t>Agencies will locate ethnic minority &amp; SDVOSB vendors via eMARS.  </a:t>
            </a:r>
            <a:endParaRPr lang="en-US" altLang="en-US" sz="2800" smtClean="0"/>
          </a:p>
          <a:p>
            <a:r>
              <a:rPr lang="en-US" altLang="en-US" smtClean="0"/>
              <a:t>Agencies will document award on Request for Quote Determination &amp; Finding (RFQ D&amp;F).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9EEDDB-98A4-491E-AB5D-8CFD0A1B791E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Locating Ethnic Minority Vendors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There are two methods of locating ethnic minority &amp; SDVOSB vendors in eMARS: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FE0E26-274E-4D46-BD55-053865A9455A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1676400"/>
          <a:ext cx="8305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Locating Ethnic Minority Vendors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0500" y="938213"/>
            <a:ext cx="8763000" cy="5029200"/>
          </a:xfrm>
        </p:spPr>
        <p:txBody>
          <a:bodyPr/>
          <a:lstStyle/>
          <a:p>
            <a:pPr marL="514350" indent="-514350">
              <a:buFontTx/>
              <a:buNone/>
            </a:pPr>
            <a:endParaRPr lang="en-US" altLang="en-US" smtClean="0"/>
          </a:p>
          <a:p>
            <a:pPr marL="514350" indent="-514350"/>
            <a:r>
              <a:rPr lang="en-US" altLang="en-US" smtClean="0"/>
              <a:t>Create a RFQ.</a:t>
            </a:r>
          </a:p>
          <a:p>
            <a:pPr marL="514350" indent="-514350"/>
            <a:r>
              <a:rPr lang="en-US" altLang="en-US" smtClean="0"/>
              <a:t>On the Vendor Rotation screen: </a:t>
            </a:r>
          </a:p>
          <a:p>
            <a:pPr marL="914400" lvl="1" indent="-514350">
              <a:buFontTx/>
              <a:buAutoNum type="arabicPeriod"/>
            </a:pPr>
            <a:r>
              <a:rPr lang="en-US" altLang="en-US" smtClean="0"/>
              <a:t>Enter or search for the appropriate commodity</a:t>
            </a:r>
          </a:p>
          <a:p>
            <a:pPr marL="914400" lvl="1" indent="-514350">
              <a:buFontTx/>
              <a:buAutoNum type="arabicPeriod"/>
            </a:pPr>
            <a:r>
              <a:rPr lang="en-US" altLang="en-US" smtClean="0"/>
              <a:t>The Append Vendor List field should be selected</a:t>
            </a:r>
          </a:p>
          <a:p>
            <a:pPr marL="914400" lvl="1" indent="-514350">
              <a:buFontTx/>
              <a:buAutoNum type="arabicPeriod"/>
            </a:pPr>
            <a:r>
              <a:rPr lang="en-US" altLang="en-US" smtClean="0"/>
              <a:t>In the Business Type field, type B060 for ethnic minority or B080 for SDVOSB.</a:t>
            </a:r>
          </a:p>
          <a:p>
            <a:pPr marL="914400" lvl="1" indent="-514350">
              <a:buFontTx/>
              <a:buAutoNum type="arabicPeriod"/>
            </a:pPr>
            <a:r>
              <a:rPr lang="en-US" altLang="en-US" smtClean="0"/>
              <a:t>In the Quantity Business Type field, enter the number of businesses desired.</a:t>
            </a:r>
          </a:p>
          <a:p>
            <a:pPr marL="914400" lvl="1" indent="-514350">
              <a:buFontTx/>
              <a:buAutoNum type="arabicPeriod"/>
            </a:pPr>
            <a:r>
              <a:rPr lang="en-US" altLang="en-US" smtClean="0"/>
              <a:t>Click on Load Vendor Rotation.</a:t>
            </a:r>
          </a:p>
          <a:p>
            <a:pPr marL="914400" lvl="1" indent="-514350">
              <a:buFontTx/>
              <a:buAutoNum type="arabicPeriod"/>
            </a:pPr>
            <a:endParaRPr lang="en-US" altLang="en-US" smtClean="0"/>
          </a:p>
          <a:p>
            <a:pPr marL="514350" indent="-514350"/>
            <a:endParaRPr lang="en-US" altLang="en-US" smtClean="0"/>
          </a:p>
          <a:p>
            <a:pPr marL="514350" indent="-514350">
              <a:buFontTx/>
              <a:buAutoNum type="arabicPeriod"/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EDE2DC-E9D6-4852-9116-FC019DFDC71C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952500"/>
            <a:ext cx="5181600" cy="647700"/>
          </a:xfrm>
          <a:prstGeom prst="round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accent3"/>
                </a:solidFill>
                <a:latin typeface="+mn-lt"/>
              </a:rPr>
              <a:t>METHOD 1 - RFQ Process</a:t>
            </a:r>
          </a:p>
        </p:txBody>
      </p:sp>
      <p:sp>
        <p:nvSpPr>
          <p:cNvPr id="15366" name="Rounded Rectangle 5"/>
          <p:cNvSpPr>
            <a:spLocks noChangeArrowheads="1"/>
          </p:cNvSpPr>
          <p:nvPr/>
        </p:nvSpPr>
        <p:spPr bwMode="auto">
          <a:xfrm>
            <a:off x="6096000" y="1143000"/>
            <a:ext cx="9144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Locating Vendors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181600"/>
          </a:xfrm>
        </p:spPr>
        <p:txBody>
          <a:bodyPr/>
          <a:lstStyle/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15A42A-E49B-4B81-A1ED-8AD0AF5C7F6C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16389" name="Picture 6" descr="11-27-2012 10-55-45 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625"/>
          <a:stretch>
            <a:fillRect/>
          </a:stretch>
        </p:blipFill>
        <p:spPr bwMode="auto">
          <a:xfrm>
            <a:off x="171450" y="1173163"/>
            <a:ext cx="8839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7" descr="11-27-2012 10-55-45 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486"/>
          <a:stretch>
            <a:fillRect/>
          </a:stretch>
        </p:blipFill>
        <p:spPr bwMode="auto">
          <a:xfrm>
            <a:off x="152400" y="4191000"/>
            <a:ext cx="8839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Down Arrow 15"/>
          <p:cNvSpPr>
            <a:spLocks noChangeArrowheads="1"/>
          </p:cNvSpPr>
          <p:nvPr/>
        </p:nvSpPr>
        <p:spPr bwMode="auto">
          <a:xfrm rot="-3155411">
            <a:off x="6942932" y="3221831"/>
            <a:ext cx="966788" cy="1844675"/>
          </a:xfrm>
          <a:prstGeom prst="downArrow">
            <a:avLst>
              <a:gd name="adj1" fmla="val 50000"/>
              <a:gd name="adj2" fmla="val 5000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92" name="Down Arrow 15"/>
          <p:cNvSpPr>
            <a:spLocks noChangeArrowheads="1"/>
          </p:cNvSpPr>
          <p:nvPr/>
        </p:nvSpPr>
        <p:spPr bwMode="auto">
          <a:xfrm rot="5400000">
            <a:off x="2849563" y="1284288"/>
            <a:ext cx="457200" cy="1600200"/>
          </a:xfrm>
          <a:prstGeom prst="downArrow">
            <a:avLst>
              <a:gd name="adj1" fmla="val 50000"/>
              <a:gd name="adj2" fmla="val 52711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3788" y="1919288"/>
            <a:ext cx="1524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3"/>
                </a:solidFill>
              </a:rPr>
              <a:t>2. Keep Checked</a:t>
            </a:r>
          </a:p>
        </p:txBody>
      </p:sp>
      <p:sp>
        <p:nvSpPr>
          <p:cNvPr id="16394" name="Down Arrow 15"/>
          <p:cNvSpPr>
            <a:spLocks noChangeArrowheads="1"/>
          </p:cNvSpPr>
          <p:nvPr/>
        </p:nvSpPr>
        <p:spPr bwMode="auto">
          <a:xfrm rot="5400000">
            <a:off x="7429500" y="1333500"/>
            <a:ext cx="838200" cy="1981200"/>
          </a:xfrm>
          <a:prstGeom prst="downArrow">
            <a:avLst>
              <a:gd name="adj1" fmla="val 50000"/>
              <a:gd name="adj2" fmla="val 52711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4200" y="2057400"/>
            <a:ext cx="1905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schemeClr val="accent3"/>
                </a:solidFill>
              </a:rPr>
              <a:t>4. Enter # of businesses desired</a:t>
            </a:r>
          </a:p>
        </p:txBody>
      </p:sp>
      <p:sp>
        <p:nvSpPr>
          <p:cNvPr id="16396" name="TextBox 11"/>
          <p:cNvSpPr txBox="1">
            <a:spLocks noChangeArrowheads="1"/>
          </p:cNvSpPr>
          <p:nvPr/>
        </p:nvSpPr>
        <p:spPr bwMode="auto">
          <a:xfrm rot="2285819">
            <a:off x="6550025" y="3743325"/>
            <a:ext cx="1546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bg1"/>
                </a:solidFill>
              </a:rPr>
              <a:t>5. Click Load Vendor Rotation</a:t>
            </a:r>
          </a:p>
        </p:txBody>
      </p:sp>
      <p:sp>
        <p:nvSpPr>
          <p:cNvPr id="16397" name="Down Arrow 15"/>
          <p:cNvSpPr>
            <a:spLocks noChangeArrowheads="1"/>
          </p:cNvSpPr>
          <p:nvPr/>
        </p:nvSpPr>
        <p:spPr bwMode="auto">
          <a:xfrm rot="5400000">
            <a:off x="3581400" y="488950"/>
            <a:ext cx="457200" cy="2133600"/>
          </a:xfrm>
          <a:prstGeom prst="downArrow">
            <a:avLst>
              <a:gd name="adj1" fmla="val 50000"/>
              <a:gd name="adj2" fmla="val 52716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95600" y="1401763"/>
            <a:ext cx="21336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3"/>
                </a:solidFill>
              </a:rPr>
              <a:t>1. Enter Commodity Code</a:t>
            </a:r>
          </a:p>
        </p:txBody>
      </p:sp>
      <p:sp>
        <p:nvSpPr>
          <p:cNvPr id="16399" name="Down Arrow 15"/>
          <p:cNvSpPr>
            <a:spLocks noChangeArrowheads="1"/>
          </p:cNvSpPr>
          <p:nvPr/>
        </p:nvSpPr>
        <p:spPr bwMode="auto">
          <a:xfrm rot="5400000">
            <a:off x="3624263" y="1503363"/>
            <a:ext cx="850900" cy="2286000"/>
          </a:xfrm>
          <a:prstGeom prst="downArrow">
            <a:avLst>
              <a:gd name="adj1" fmla="val 50000"/>
              <a:gd name="adj2" fmla="val 5263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55925" y="2465388"/>
            <a:ext cx="2286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3"/>
                </a:solidFill>
              </a:rPr>
              <a:t>3. Enter/select Business Type</a:t>
            </a:r>
          </a:p>
        </p:txBody>
      </p:sp>
      <p:sp>
        <p:nvSpPr>
          <p:cNvPr id="16401" name="Right Brace 16"/>
          <p:cNvSpPr>
            <a:spLocks/>
          </p:cNvSpPr>
          <p:nvPr/>
        </p:nvSpPr>
        <p:spPr bwMode="auto">
          <a:xfrm>
            <a:off x="2620963" y="2224088"/>
            <a:ext cx="228600" cy="838200"/>
          </a:xfrm>
          <a:prstGeom prst="rightBrace">
            <a:avLst>
              <a:gd name="adj1" fmla="val 8335"/>
              <a:gd name="adj2" fmla="val 50000"/>
            </a:avLst>
          </a:prstGeom>
          <a:noFill/>
          <a:ln w="158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402" name="Right Brace 17"/>
          <p:cNvSpPr>
            <a:spLocks/>
          </p:cNvSpPr>
          <p:nvPr/>
        </p:nvSpPr>
        <p:spPr bwMode="auto">
          <a:xfrm>
            <a:off x="6629400" y="1905000"/>
            <a:ext cx="228600" cy="838200"/>
          </a:xfrm>
          <a:prstGeom prst="rightBrace">
            <a:avLst>
              <a:gd name="adj1" fmla="val 8335"/>
              <a:gd name="adj2" fmla="val 50000"/>
            </a:avLst>
          </a:prstGeom>
          <a:noFill/>
          <a:ln w="158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yUS-KPI-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E5C5BB3D96664CBF616ADF530679AD" ma:contentTypeVersion="1" ma:contentTypeDescription="Create a new document." ma:contentTypeScope="" ma:versionID="a1c871d47b0156c49d3bcb3092f56030">
  <xsd:schema xmlns:xsd="http://www.w3.org/2001/XMLSchema" xmlns:xs="http://www.w3.org/2001/XMLSchema" xmlns:p="http://schemas.microsoft.com/office/2006/metadata/properties" xmlns:ns2="2cf958f7-9531-40aa-aa64-293681b39c04" targetNamespace="http://schemas.microsoft.com/office/2006/metadata/properties" ma:root="true" ma:fieldsID="eab6e71d67b84307495a84518658962a" ns2:_="">
    <xsd:import namespace="2cf958f7-9531-40aa-aa64-293681b39c0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f958f7-9531-40aa-aa64-293681b39c0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6945CF-C4EE-4BDC-9D7C-D1A77669F7E3}"/>
</file>

<file path=customXml/itemProps2.xml><?xml version="1.0" encoding="utf-8"?>
<ds:datastoreItem xmlns:ds="http://schemas.openxmlformats.org/officeDocument/2006/customXml" ds:itemID="{5D06DDBA-A0DF-4EC5-B536-FC0566938E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CE7C4E-3BD6-4300-9476-0A47E9371DBA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KyUS-KPI-Template</Template>
  <TotalTime>8770</TotalTime>
  <Words>918</Words>
  <Application>Microsoft Office PowerPoint</Application>
  <PresentationFormat>On-screen Show (4:3)</PresentationFormat>
  <Paragraphs>138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Times New Roman</vt:lpstr>
      <vt:lpstr>Arial</vt:lpstr>
      <vt:lpstr>KyUS-KPI-Template</vt:lpstr>
      <vt:lpstr> Service-Disabled Veteran Owned Small Business  &amp; Ethnic Minority Owned Business  Small Purchase Procedure April 2017   </vt:lpstr>
      <vt:lpstr>Purpose &amp; Goal</vt:lpstr>
      <vt:lpstr>Definitions</vt:lpstr>
      <vt:lpstr>Measures of Success</vt:lpstr>
      <vt:lpstr>Background</vt:lpstr>
      <vt:lpstr>Implementation</vt:lpstr>
      <vt:lpstr>Locating Ethnic Minority Vendors</vt:lpstr>
      <vt:lpstr>Locating Ethnic Minority Vendors</vt:lpstr>
      <vt:lpstr>Locating Vendors</vt:lpstr>
      <vt:lpstr>Locating Vendors</vt:lpstr>
      <vt:lpstr>Procedure – RFQ vs. Email/Fax</vt:lpstr>
      <vt:lpstr>PROCEDURE 1 - RFQ Process</vt:lpstr>
      <vt:lpstr>PROCEDURE 1 - Vendor Response</vt:lpstr>
      <vt:lpstr>PROCEDURE 1 - Vendor Response</vt:lpstr>
      <vt:lpstr>PROCEDURE 1 - Vendor Response</vt:lpstr>
      <vt:lpstr>PROCEDURE 1 - Vendor Response</vt:lpstr>
      <vt:lpstr>PROCEDURE 1 - Evaluation</vt:lpstr>
      <vt:lpstr>PROCEDURE 1 - Evaluation</vt:lpstr>
      <vt:lpstr>PROCEDURE 1 - Evaluation</vt:lpstr>
      <vt:lpstr>PROCEDURE 1 - Contract Award</vt:lpstr>
      <vt:lpstr>PROCEDURE 2 - Email/Fax Process</vt:lpstr>
      <vt:lpstr>Determination &amp; Finding</vt:lpstr>
      <vt:lpstr>Reports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SDVOSB  Ethnic Minority small purchase process</dc:title>
  <dc:creator>eMARS training team</dc:creator>
  <cp:lastModifiedBy>Luby, Shelby (Finance Administration)</cp:lastModifiedBy>
  <cp:revision>796</cp:revision>
  <dcterms:created xsi:type="dcterms:W3CDTF">2004-12-15T23:10:27Z</dcterms:created>
  <dcterms:modified xsi:type="dcterms:W3CDTF">2017-04-13T13:54:28Z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0x010100EDE5C5BB3D96664CBF616ADF530679AD</vt:lpwstr>
  </property>
</Properties>
</file>