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customXml/itemProps1.xml" ContentType="application/vnd.openxmlformats-officedocument.customXmlProperties+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docProps/custom.xml" ContentType="application/vnd.openxmlformats-officedocument.custom-properties+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3.xml" ContentType="application/vnd.openxmlformats-officedocument.presentationml.notesSlide+xml"/>
  <Override PartName="/customXml/itemProps2.xml" ContentType="application/vnd.openxmlformats-officedocument.customXmlProperties+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Default Extension="jpeg" ContentType="image/jpeg"/>
  <Override PartName="/ppt/notesSlides/notesSlide37.xml" ContentType="application/vnd.openxmlformats-officedocument.presentationml.notesSlide+xml"/>
  <Override PartName="/ppt/notesSlides/notesSlide5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5"/>
  </p:notesMasterIdLst>
  <p:handoutMasterIdLst>
    <p:handoutMasterId r:id="rId66"/>
  </p:handoutMasterIdLst>
  <p:sldIdLst>
    <p:sldId id="256" r:id="rId2"/>
    <p:sldId id="529" r:id="rId3"/>
    <p:sldId id="530" r:id="rId4"/>
    <p:sldId id="470" r:id="rId5"/>
    <p:sldId id="471" r:id="rId6"/>
    <p:sldId id="525" r:id="rId7"/>
    <p:sldId id="472" r:id="rId8"/>
    <p:sldId id="526" r:id="rId9"/>
    <p:sldId id="422" r:id="rId10"/>
    <p:sldId id="420" r:id="rId11"/>
    <p:sldId id="484" r:id="rId12"/>
    <p:sldId id="488" r:id="rId13"/>
    <p:sldId id="489" r:id="rId14"/>
    <p:sldId id="509" r:id="rId15"/>
    <p:sldId id="510" r:id="rId16"/>
    <p:sldId id="448" r:id="rId17"/>
    <p:sldId id="449" r:id="rId18"/>
    <p:sldId id="499" r:id="rId19"/>
    <p:sldId id="500" r:id="rId20"/>
    <p:sldId id="491" r:id="rId21"/>
    <p:sldId id="502" r:id="rId22"/>
    <p:sldId id="492" r:id="rId23"/>
    <p:sldId id="501" r:id="rId24"/>
    <p:sldId id="511" r:id="rId25"/>
    <p:sldId id="512" r:id="rId26"/>
    <p:sldId id="517" r:id="rId27"/>
    <p:sldId id="518" r:id="rId28"/>
    <p:sldId id="487" r:id="rId29"/>
    <p:sldId id="456" r:id="rId30"/>
    <p:sldId id="503" r:id="rId31"/>
    <p:sldId id="457" r:id="rId32"/>
    <p:sldId id="485" r:id="rId33"/>
    <p:sldId id="495" r:id="rId34"/>
    <p:sldId id="504" r:id="rId35"/>
    <p:sldId id="458" r:id="rId36"/>
    <p:sldId id="508" r:id="rId37"/>
    <p:sldId id="482" r:id="rId38"/>
    <p:sldId id="460" r:id="rId39"/>
    <p:sldId id="468" r:id="rId40"/>
    <p:sldId id="461" r:id="rId41"/>
    <p:sldId id="506" r:id="rId42"/>
    <p:sldId id="462" r:id="rId43"/>
    <p:sldId id="469" r:id="rId44"/>
    <p:sldId id="464" r:id="rId45"/>
    <p:sldId id="465" r:id="rId46"/>
    <p:sldId id="466" r:id="rId47"/>
    <p:sldId id="507" r:id="rId48"/>
    <p:sldId id="473" r:id="rId49"/>
    <p:sldId id="527" r:id="rId50"/>
    <p:sldId id="496" r:id="rId51"/>
    <p:sldId id="497" r:id="rId52"/>
    <p:sldId id="498" r:id="rId53"/>
    <p:sldId id="474" r:id="rId54"/>
    <p:sldId id="486" r:id="rId55"/>
    <p:sldId id="483" r:id="rId56"/>
    <p:sldId id="528" r:id="rId57"/>
    <p:sldId id="476" r:id="rId58"/>
    <p:sldId id="477" r:id="rId59"/>
    <p:sldId id="522" r:id="rId60"/>
    <p:sldId id="523" r:id="rId61"/>
    <p:sldId id="524" r:id="rId62"/>
    <p:sldId id="478" r:id="rId63"/>
    <p:sldId id="481" r:id="rId64"/>
  </p:sldIdLst>
  <p:sldSz cx="9144000" cy="6858000" type="screen4x3"/>
  <p:notesSz cx="6950075" cy="9236075"/>
  <p:defaultTex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99"/>
    <a:srgbClr val="0099CC"/>
    <a:srgbClr val="FF3300"/>
    <a:srgbClr val="0000CC"/>
    <a:srgbClr val="008000"/>
    <a:srgbClr val="33CC33"/>
    <a:srgbClr val="9933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591" autoAdjust="0"/>
    <p:restoredTop sz="99621" autoAdjust="0"/>
  </p:normalViewPr>
  <p:slideViewPr>
    <p:cSldViewPr>
      <p:cViewPr varScale="1">
        <p:scale>
          <a:sx n="78" d="100"/>
          <a:sy n="78" d="100"/>
        </p:scale>
        <p:origin x="-726" y="-84"/>
      </p:cViewPr>
      <p:guideLst>
        <p:guide orient="horz" pos="2160"/>
        <p:guide pos="2880"/>
      </p:guideLst>
    </p:cSldViewPr>
  </p:slideViewPr>
  <p:outlineViewPr>
    <p:cViewPr>
      <p:scale>
        <a:sx n="33" d="100"/>
        <a:sy n="33" d="100"/>
      </p:scale>
      <p:origin x="0" y="25428"/>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206" y="-78"/>
      </p:cViewPr>
      <p:guideLst>
        <p:guide orient="horz" pos="2909"/>
        <p:guide pos="2189"/>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73"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customXml" Target="../customXml/item2.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12001" cy="462721"/>
          </a:xfrm>
          <a:prstGeom prst="rect">
            <a:avLst/>
          </a:prstGeom>
          <a:noFill/>
          <a:ln w="9525">
            <a:noFill/>
            <a:miter lim="800000"/>
            <a:headEnd/>
            <a:tailEnd/>
          </a:ln>
          <a:effectLst/>
        </p:spPr>
        <p:txBody>
          <a:bodyPr vert="horz" wrap="square" lIns="93138" tIns="46569" rIns="93138" bIns="46569" numCol="1" anchor="t" anchorCtr="0" compatLnSpc="1">
            <a:prstTxWarp prst="textNoShape">
              <a:avLst/>
            </a:prstTxWarp>
          </a:bodyPr>
          <a:lstStyle>
            <a:lvl1pPr algn="l" defTabSz="931098">
              <a:defRPr sz="1100"/>
            </a:lvl1pPr>
          </a:lstStyle>
          <a:p>
            <a:pPr>
              <a:defRPr/>
            </a:pPr>
            <a:endParaRPr lang="en-US"/>
          </a:p>
        </p:txBody>
      </p:sp>
      <p:sp>
        <p:nvSpPr>
          <p:cNvPr id="6147" name="Rectangle 3"/>
          <p:cNvSpPr>
            <a:spLocks noGrp="1" noChangeArrowheads="1"/>
          </p:cNvSpPr>
          <p:nvPr>
            <p:ph type="dt" sz="quarter" idx="1"/>
          </p:nvPr>
        </p:nvSpPr>
        <p:spPr bwMode="auto">
          <a:xfrm>
            <a:off x="3938075" y="0"/>
            <a:ext cx="3012000" cy="462721"/>
          </a:xfrm>
          <a:prstGeom prst="rect">
            <a:avLst/>
          </a:prstGeom>
          <a:noFill/>
          <a:ln w="9525">
            <a:noFill/>
            <a:miter lim="800000"/>
            <a:headEnd/>
            <a:tailEnd/>
          </a:ln>
          <a:effectLst/>
        </p:spPr>
        <p:txBody>
          <a:bodyPr vert="horz" wrap="square" lIns="93138" tIns="46569" rIns="93138" bIns="46569" numCol="1" anchor="t" anchorCtr="0" compatLnSpc="1">
            <a:prstTxWarp prst="textNoShape">
              <a:avLst/>
            </a:prstTxWarp>
          </a:bodyPr>
          <a:lstStyle>
            <a:lvl1pPr algn="r" defTabSz="931098">
              <a:defRPr sz="1100"/>
            </a:lvl1pPr>
          </a:lstStyle>
          <a:p>
            <a:pPr>
              <a:defRPr/>
            </a:pPr>
            <a:endParaRPr lang="en-US"/>
          </a:p>
        </p:txBody>
      </p:sp>
      <p:sp>
        <p:nvSpPr>
          <p:cNvPr id="6148" name="Rectangle 4"/>
          <p:cNvSpPr>
            <a:spLocks noGrp="1" noChangeArrowheads="1"/>
          </p:cNvSpPr>
          <p:nvPr>
            <p:ph type="ftr" sz="quarter" idx="2"/>
          </p:nvPr>
        </p:nvSpPr>
        <p:spPr bwMode="auto">
          <a:xfrm>
            <a:off x="0" y="8773355"/>
            <a:ext cx="3012001" cy="462720"/>
          </a:xfrm>
          <a:prstGeom prst="rect">
            <a:avLst/>
          </a:prstGeom>
          <a:noFill/>
          <a:ln w="9525">
            <a:noFill/>
            <a:miter lim="800000"/>
            <a:headEnd/>
            <a:tailEnd/>
          </a:ln>
          <a:effectLst/>
        </p:spPr>
        <p:txBody>
          <a:bodyPr vert="horz" wrap="square" lIns="93138" tIns="46569" rIns="93138" bIns="46569" numCol="1" anchor="b" anchorCtr="0" compatLnSpc="1">
            <a:prstTxWarp prst="textNoShape">
              <a:avLst/>
            </a:prstTxWarp>
          </a:bodyPr>
          <a:lstStyle>
            <a:lvl1pPr algn="l" defTabSz="931098">
              <a:defRPr sz="1100"/>
            </a:lvl1pPr>
          </a:lstStyle>
          <a:p>
            <a:pPr>
              <a:defRPr/>
            </a:pPr>
            <a:endParaRPr lang="en-US"/>
          </a:p>
        </p:txBody>
      </p:sp>
      <p:sp>
        <p:nvSpPr>
          <p:cNvPr id="6" name="Slide Number Placeholder 5"/>
          <p:cNvSpPr>
            <a:spLocks noGrp="1"/>
          </p:cNvSpPr>
          <p:nvPr>
            <p:ph type="sldNum" sz="quarter" idx="3"/>
          </p:nvPr>
        </p:nvSpPr>
        <p:spPr>
          <a:xfrm>
            <a:off x="3936566" y="8773356"/>
            <a:ext cx="3012001" cy="461193"/>
          </a:xfrm>
          <a:prstGeom prst="rect">
            <a:avLst/>
          </a:prstGeom>
        </p:spPr>
        <p:txBody>
          <a:bodyPr vert="horz" lIns="87490" tIns="43745" rIns="87490" bIns="43745" rtlCol="0" anchor="b"/>
          <a:lstStyle>
            <a:lvl1pPr algn="r">
              <a:defRPr sz="1100"/>
            </a:lvl1pPr>
          </a:lstStyle>
          <a:p>
            <a:fld id="{CFC6CFF3-C3A1-485F-8347-C8A626597FB2}"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3012001" cy="461193"/>
          </a:xfrm>
          <a:prstGeom prst="rect">
            <a:avLst/>
          </a:prstGeom>
          <a:noFill/>
          <a:ln w="9525">
            <a:noFill/>
            <a:miter lim="800000"/>
            <a:headEnd/>
            <a:tailEnd/>
          </a:ln>
          <a:effectLst/>
        </p:spPr>
        <p:txBody>
          <a:bodyPr vert="horz" wrap="square" lIns="90558" tIns="45280" rIns="90558" bIns="45280" numCol="1" anchor="t" anchorCtr="0" compatLnSpc="1">
            <a:prstTxWarp prst="textNoShape">
              <a:avLst/>
            </a:prstTxWarp>
          </a:bodyPr>
          <a:lstStyle>
            <a:lvl1pPr algn="l" defTabSz="905276">
              <a:defRPr sz="1100"/>
            </a:lvl1pPr>
          </a:lstStyle>
          <a:p>
            <a:pPr>
              <a:defRPr/>
            </a:pPr>
            <a:endParaRPr lang="en-US"/>
          </a:p>
        </p:txBody>
      </p:sp>
      <p:sp>
        <p:nvSpPr>
          <p:cNvPr id="83971" name="Rectangle 3"/>
          <p:cNvSpPr>
            <a:spLocks noGrp="1" noChangeArrowheads="1"/>
          </p:cNvSpPr>
          <p:nvPr>
            <p:ph type="dt" idx="1"/>
          </p:nvPr>
        </p:nvSpPr>
        <p:spPr bwMode="auto">
          <a:xfrm>
            <a:off x="3936566" y="0"/>
            <a:ext cx="3012001" cy="461193"/>
          </a:xfrm>
          <a:prstGeom prst="rect">
            <a:avLst/>
          </a:prstGeom>
          <a:noFill/>
          <a:ln w="9525">
            <a:noFill/>
            <a:miter lim="800000"/>
            <a:headEnd/>
            <a:tailEnd/>
          </a:ln>
          <a:effectLst/>
        </p:spPr>
        <p:txBody>
          <a:bodyPr vert="horz" wrap="square" lIns="90558" tIns="45280" rIns="90558" bIns="45280" numCol="1" anchor="t" anchorCtr="0" compatLnSpc="1">
            <a:prstTxWarp prst="textNoShape">
              <a:avLst/>
            </a:prstTxWarp>
          </a:bodyPr>
          <a:lstStyle>
            <a:lvl1pPr algn="r" defTabSz="905276">
              <a:defRPr sz="11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68400" y="693738"/>
            <a:ext cx="4614863" cy="3462337"/>
          </a:xfrm>
          <a:prstGeom prst="rect">
            <a:avLst/>
          </a:prstGeom>
          <a:noFill/>
          <a:ln w="9525">
            <a:solidFill>
              <a:srgbClr val="000000"/>
            </a:solidFill>
            <a:miter lim="800000"/>
            <a:headEnd/>
            <a:tailEnd/>
          </a:ln>
        </p:spPr>
      </p:sp>
      <p:sp>
        <p:nvSpPr>
          <p:cNvPr id="83973" name="Rectangle 5"/>
          <p:cNvSpPr>
            <a:spLocks noGrp="1" noChangeArrowheads="1"/>
          </p:cNvSpPr>
          <p:nvPr>
            <p:ph type="body" sz="quarter" idx="3"/>
          </p:nvPr>
        </p:nvSpPr>
        <p:spPr bwMode="auto">
          <a:xfrm>
            <a:off x="695310" y="4385914"/>
            <a:ext cx="5559457" cy="4156845"/>
          </a:xfrm>
          <a:prstGeom prst="rect">
            <a:avLst/>
          </a:prstGeom>
          <a:noFill/>
          <a:ln w="9525">
            <a:noFill/>
            <a:miter lim="800000"/>
            <a:headEnd/>
            <a:tailEnd/>
          </a:ln>
          <a:effectLst/>
        </p:spPr>
        <p:txBody>
          <a:bodyPr vert="horz" wrap="square" lIns="90558" tIns="45280" rIns="90558" bIns="4528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3974" name="Rectangle 6"/>
          <p:cNvSpPr>
            <a:spLocks noGrp="1" noChangeArrowheads="1"/>
          </p:cNvSpPr>
          <p:nvPr>
            <p:ph type="ftr" sz="quarter" idx="4"/>
          </p:nvPr>
        </p:nvSpPr>
        <p:spPr bwMode="auto">
          <a:xfrm>
            <a:off x="0" y="8773356"/>
            <a:ext cx="3012001" cy="461193"/>
          </a:xfrm>
          <a:prstGeom prst="rect">
            <a:avLst/>
          </a:prstGeom>
          <a:noFill/>
          <a:ln w="9525">
            <a:noFill/>
            <a:miter lim="800000"/>
            <a:headEnd/>
            <a:tailEnd/>
          </a:ln>
          <a:effectLst/>
        </p:spPr>
        <p:txBody>
          <a:bodyPr vert="horz" wrap="square" lIns="90558" tIns="45280" rIns="90558" bIns="45280" numCol="1" anchor="b" anchorCtr="0" compatLnSpc="1">
            <a:prstTxWarp prst="textNoShape">
              <a:avLst/>
            </a:prstTxWarp>
          </a:bodyPr>
          <a:lstStyle>
            <a:lvl1pPr algn="l" defTabSz="905276">
              <a:defRPr sz="1100"/>
            </a:lvl1pPr>
          </a:lstStyle>
          <a:p>
            <a:pPr>
              <a:defRPr/>
            </a:pPr>
            <a:endParaRPr lang="en-US"/>
          </a:p>
        </p:txBody>
      </p:sp>
      <p:sp>
        <p:nvSpPr>
          <p:cNvPr id="83975" name="Rectangle 7"/>
          <p:cNvSpPr>
            <a:spLocks noGrp="1" noChangeArrowheads="1"/>
          </p:cNvSpPr>
          <p:nvPr>
            <p:ph type="sldNum" sz="quarter" idx="5"/>
          </p:nvPr>
        </p:nvSpPr>
        <p:spPr bwMode="auto">
          <a:xfrm>
            <a:off x="3936566" y="8773356"/>
            <a:ext cx="3012001" cy="461193"/>
          </a:xfrm>
          <a:prstGeom prst="rect">
            <a:avLst/>
          </a:prstGeom>
          <a:noFill/>
          <a:ln w="9525">
            <a:noFill/>
            <a:miter lim="800000"/>
            <a:headEnd/>
            <a:tailEnd/>
          </a:ln>
          <a:effectLst/>
        </p:spPr>
        <p:txBody>
          <a:bodyPr vert="horz" wrap="square" lIns="90558" tIns="45280" rIns="90558" bIns="45280" numCol="1" anchor="b" anchorCtr="0" compatLnSpc="1">
            <a:prstTxWarp prst="textNoShape">
              <a:avLst/>
            </a:prstTxWarp>
          </a:bodyPr>
          <a:lstStyle>
            <a:lvl1pPr algn="r" defTabSz="905276">
              <a:defRPr sz="1100"/>
            </a:lvl1pPr>
          </a:lstStyle>
          <a:p>
            <a:pPr>
              <a:defRPr/>
            </a:pPr>
            <a:fld id="{FD927D3B-A0CC-400A-BF2C-6A3465221EFA}" type="slidenum">
              <a:rPr lang="en-US"/>
              <a:pPr>
                <a:defRPr/>
              </a:pPr>
              <a:t>‹#›</a:t>
            </a:fld>
            <a:endParaRPr 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fld id="{93B1635B-2F0F-49DF-A78B-562C2A515532}" type="slidenum">
              <a:rPr lang="en-US" smtClean="0"/>
              <a:pPr/>
              <a:t>1</a:t>
            </a:fld>
            <a:endParaRPr lang="en-US" smtClean="0"/>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en-US" b="1"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r>
              <a:rPr lang="en-US" dirty="0" smtClean="0"/>
              <a:t>45A.695 requires adequate notice of the RFP</a:t>
            </a:r>
          </a:p>
          <a:p>
            <a:endParaRPr lang="en-US" dirty="0" smtClean="0"/>
          </a:p>
          <a:p>
            <a:r>
              <a:rPr lang="en-US" dirty="0" smtClean="0"/>
              <a:t>Commodity codes are searchable in eMARS and are also available on the eProcurement website.</a:t>
            </a:r>
            <a:endParaRPr lang="en-US" dirty="0"/>
          </a:p>
        </p:txBody>
      </p:sp>
      <p:sp>
        <p:nvSpPr>
          <p:cNvPr id="4" name="Slide Number Placeholder 3"/>
          <p:cNvSpPr>
            <a:spLocks noGrp="1"/>
          </p:cNvSpPr>
          <p:nvPr>
            <p:ph type="sldNum" sz="quarter" idx="10"/>
          </p:nvPr>
        </p:nvSpPr>
        <p:spPr/>
        <p:txBody>
          <a:bodyPr/>
          <a:lstStyle/>
          <a:p>
            <a:pPr>
              <a:defRPr/>
            </a:pPr>
            <a:fld id="{FD927D3B-A0CC-400A-BF2C-6A3465221EFA}" type="slidenum">
              <a:rPr lang="en-US" smtClean="0"/>
              <a:pPr>
                <a:defRPr/>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D927D3B-A0CC-400A-BF2C-6A3465221EFA}" type="slidenum">
              <a:rPr lang="en-US" smtClean="0"/>
              <a:pPr>
                <a:defRPr/>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D927D3B-A0CC-400A-BF2C-6A3465221EFA}" type="slidenum">
              <a:rPr lang="en-US" smtClean="0"/>
              <a:pPr>
                <a:defRPr/>
              </a:pPr>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D927D3B-A0CC-400A-BF2C-6A3465221EFA}" type="slidenum">
              <a:rPr lang="en-US" smtClean="0"/>
              <a:pPr>
                <a:defRPr/>
              </a:pPr>
              <a:t>15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txBox="1">
            <a:spLocks noGrp="1" noChangeArrowheads="1"/>
          </p:cNvSpPr>
          <p:nvPr/>
        </p:nvSpPr>
        <p:spPr bwMode="auto">
          <a:xfrm>
            <a:off x="3936566" y="8773356"/>
            <a:ext cx="3012001" cy="461193"/>
          </a:xfrm>
          <a:prstGeom prst="rect">
            <a:avLst/>
          </a:prstGeom>
          <a:noFill/>
          <a:ln w="9525">
            <a:noFill/>
            <a:miter lim="800000"/>
            <a:headEnd/>
            <a:tailEnd/>
          </a:ln>
        </p:spPr>
        <p:txBody>
          <a:bodyPr lIns="90558" tIns="45280" rIns="90558" bIns="45280" anchor="b"/>
          <a:lstStyle/>
          <a:p>
            <a:pPr algn="r" defTabSz="905276"/>
            <a:fld id="{1D765FAE-1058-41B8-83F0-644F35474151}" type="slidenum">
              <a:rPr lang="en-US" sz="1100"/>
              <a:pPr algn="r" defTabSz="905276"/>
              <a:t>16</a:t>
            </a:fld>
            <a:endParaRPr lang="en-US" sz="1100" dirty="0"/>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p:spPr>
        <p:txBody>
          <a:bodyPr/>
          <a:lstStyle/>
          <a:p>
            <a:pPr eaLnBrk="1" hangingPunct="1"/>
            <a:endParaRPr lang="en-US" b="1" dirty="0" smtClean="0"/>
          </a:p>
          <a:p>
            <a:pPr eaLnBrk="1" hangingPunct="1"/>
            <a:endParaRPr lang="en-US" b="1"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txBox="1">
            <a:spLocks noGrp="1" noChangeArrowheads="1"/>
          </p:cNvSpPr>
          <p:nvPr/>
        </p:nvSpPr>
        <p:spPr bwMode="auto">
          <a:xfrm>
            <a:off x="3936566" y="8773356"/>
            <a:ext cx="3012001" cy="461193"/>
          </a:xfrm>
          <a:prstGeom prst="rect">
            <a:avLst/>
          </a:prstGeom>
          <a:noFill/>
          <a:ln w="9525">
            <a:noFill/>
            <a:miter lim="800000"/>
            <a:headEnd/>
            <a:tailEnd/>
          </a:ln>
        </p:spPr>
        <p:txBody>
          <a:bodyPr lIns="90558" tIns="45280" rIns="90558" bIns="45280" anchor="b"/>
          <a:lstStyle/>
          <a:p>
            <a:pPr algn="r" defTabSz="905276"/>
            <a:fld id="{74D9E2CA-6A95-47FC-A517-411EBE06FD7A}" type="slidenum">
              <a:rPr lang="en-US" sz="1100"/>
              <a:pPr algn="r" defTabSz="905276"/>
              <a:t>17</a:t>
            </a:fld>
            <a:endParaRPr lang="en-US" sz="1100" dirty="0"/>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p:spPr>
        <p:txBody>
          <a:bodyPr/>
          <a:lstStyle/>
          <a:p>
            <a:pPr eaLnBrk="1" hangingPunct="1"/>
            <a:endParaRPr lang="en-US" b="1"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D927D3B-A0CC-400A-BF2C-6A3465221EFA}" type="slidenum">
              <a:rPr lang="en-US" smtClean="0"/>
              <a:pPr>
                <a:defRPr/>
              </a:pPr>
              <a:t>18</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Written questions and vendors conferences are optional.  </a:t>
            </a:r>
          </a:p>
          <a:p>
            <a:r>
              <a:rPr lang="en-US" dirty="0" smtClean="0"/>
              <a:t>Dates for anticipated award and effective date are optional.  If included, make certain to state </a:t>
            </a:r>
            <a:r>
              <a:rPr lang="en-US" b="1" u="sng" dirty="0" smtClean="0"/>
              <a:t>Anticipated </a:t>
            </a:r>
            <a:r>
              <a:rPr lang="en-US" dirty="0" smtClean="0"/>
              <a:t> Date.</a:t>
            </a:r>
            <a:endParaRPr lang="en-US" dirty="0"/>
          </a:p>
        </p:txBody>
      </p:sp>
      <p:sp>
        <p:nvSpPr>
          <p:cNvPr id="4" name="Slide Number Placeholder 3"/>
          <p:cNvSpPr>
            <a:spLocks noGrp="1"/>
          </p:cNvSpPr>
          <p:nvPr>
            <p:ph type="sldNum" sz="quarter" idx="10"/>
          </p:nvPr>
        </p:nvSpPr>
        <p:spPr/>
        <p:txBody>
          <a:bodyPr/>
          <a:lstStyle/>
          <a:p>
            <a:pPr>
              <a:defRPr/>
            </a:pPr>
            <a:fld id="{FD927D3B-A0CC-400A-BF2C-6A3465221EFA}" type="slidenum">
              <a:rPr lang="en-US" smtClean="0"/>
              <a:pPr>
                <a:defRPr/>
              </a:pPr>
              <a:t>19</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D927D3B-A0CC-400A-BF2C-6A3465221EFA}" type="slidenum">
              <a:rPr lang="en-US" smtClean="0"/>
              <a:pPr>
                <a:defRPr/>
              </a:pPr>
              <a:t>20</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KRS 45A.494</a:t>
            </a:r>
            <a:endParaRPr lang="en-US" dirty="0"/>
          </a:p>
        </p:txBody>
      </p:sp>
      <p:sp>
        <p:nvSpPr>
          <p:cNvPr id="4" name="Slide Number Placeholder 3"/>
          <p:cNvSpPr>
            <a:spLocks noGrp="1"/>
          </p:cNvSpPr>
          <p:nvPr>
            <p:ph type="sldNum" sz="quarter" idx="10"/>
          </p:nvPr>
        </p:nvSpPr>
        <p:spPr/>
        <p:txBody>
          <a:bodyPr/>
          <a:lstStyle/>
          <a:p>
            <a:pPr>
              <a:defRPr/>
            </a:pPr>
            <a:fld id="{FD927D3B-A0CC-400A-BF2C-6A3465221EFA}" type="slidenum">
              <a:rPr lang="en-US" smtClean="0"/>
              <a:pPr>
                <a:defRPr/>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ChangeArrowheads="1" noTextEdit="1"/>
          </p:cNvSpPr>
          <p:nvPr>
            <p:ph type="sldImg"/>
          </p:nvPr>
        </p:nvSpPr>
        <p:spPr>
          <a:ln/>
        </p:spPr>
      </p:sp>
      <p:sp>
        <p:nvSpPr>
          <p:cNvPr id="1843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Agencies were advised of cost as a primary factor in Don Speer’s EO1 LOI presentation in February 2011 – another result of the Smart Government Initiative.</a:t>
            </a:r>
            <a:endParaRPr lang="en-US" dirty="0"/>
          </a:p>
        </p:txBody>
      </p:sp>
      <p:sp>
        <p:nvSpPr>
          <p:cNvPr id="4" name="Slide Number Placeholder 3"/>
          <p:cNvSpPr>
            <a:spLocks noGrp="1"/>
          </p:cNvSpPr>
          <p:nvPr>
            <p:ph type="sldNum" sz="quarter" idx="10"/>
          </p:nvPr>
        </p:nvSpPr>
        <p:spPr/>
        <p:txBody>
          <a:bodyPr/>
          <a:lstStyle/>
          <a:p>
            <a:pPr>
              <a:defRPr/>
            </a:pPr>
            <a:fld id="{FD927D3B-A0CC-400A-BF2C-6A3465221EFA}" type="slidenum">
              <a:rPr lang="en-US" smtClean="0"/>
              <a:pPr>
                <a:defRPr/>
              </a:pPr>
              <a:t>22</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D927D3B-A0CC-400A-BF2C-6A3465221EFA}" type="slidenum">
              <a:rPr lang="en-US" smtClean="0"/>
              <a:pPr>
                <a:defRPr/>
              </a:pPr>
              <a:t>23</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D927D3B-A0CC-400A-BF2C-6A3465221EFA}" type="slidenum">
              <a:rPr lang="en-US" smtClean="0"/>
              <a:pPr>
                <a:defRPr/>
              </a:pPr>
              <a:t>24</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D927D3B-A0CC-400A-BF2C-6A3465221EFA}" type="slidenum">
              <a:rPr lang="en-US" smtClean="0"/>
              <a:pPr>
                <a:defRPr/>
              </a:pPr>
              <a:t>25</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D927D3B-A0CC-400A-BF2C-6A3465221EFA}" type="slidenum">
              <a:rPr lang="en-US" smtClean="0"/>
              <a:pPr>
                <a:defRPr/>
              </a:pPr>
              <a:t>26</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Scoring structure for Legal Services RFP – cost is not evaluated when a set fee schedule  is provided.</a:t>
            </a:r>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FD927D3B-A0CC-400A-BF2C-6A3465221EFA}" type="slidenum">
              <a:rPr lang="en-US" smtClean="0"/>
              <a:pPr>
                <a:defRPr/>
              </a:pPr>
              <a:t>27</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smtClean="0"/>
          </a:p>
          <a:p>
            <a:r>
              <a:rPr lang="en-US" dirty="0" smtClean="0"/>
              <a:t>200 KAR 5:307</a:t>
            </a:r>
          </a:p>
          <a:p>
            <a:endParaRPr lang="en-US" dirty="0"/>
          </a:p>
        </p:txBody>
      </p:sp>
      <p:sp>
        <p:nvSpPr>
          <p:cNvPr id="4" name="Slide Number Placeholder 3"/>
          <p:cNvSpPr>
            <a:spLocks noGrp="1"/>
          </p:cNvSpPr>
          <p:nvPr>
            <p:ph type="sldNum" sz="quarter" idx="10"/>
          </p:nvPr>
        </p:nvSpPr>
        <p:spPr/>
        <p:txBody>
          <a:bodyPr/>
          <a:lstStyle/>
          <a:p>
            <a:pPr>
              <a:defRPr/>
            </a:pPr>
            <a:fld id="{FD927D3B-A0CC-400A-BF2C-6A3465221EFA}" type="slidenum">
              <a:rPr lang="en-US" smtClean="0"/>
              <a:pPr>
                <a:defRPr/>
              </a:pPr>
              <a:t>28</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txBox="1">
            <a:spLocks noGrp="1" noChangeArrowheads="1"/>
          </p:cNvSpPr>
          <p:nvPr/>
        </p:nvSpPr>
        <p:spPr bwMode="auto">
          <a:xfrm>
            <a:off x="3936566" y="8773356"/>
            <a:ext cx="3012001" cy="461193"/>
          </a:xfrm>
          <a:prstGeom prst="rect">
            <a:avLst/>
          </a:prstGeom>
          <a:noFill/>
          <a:ln w="9525">
            <a:noFill/>
            <a:miter lim="800000"/>
            <a:headEnd/>
            <a:tailEnd/>
          </a:ln>
        </p:spPr>
        <p:txBody>
          <a:bodyPr lIns="90558" tIns="45280" rIns="90558" bIns="45280" anchor="b"/>
          <a:lstStyle/>
          <a:p>
            <a:pPr algn="r" defTabSz="905276"/>
            <a:fld id="{9A45496B-4B76-41C9-B1E6-915F4E7887D8}" type="slidenum">
              <a:rPr lang="en-US" sz="1100"/>
              <a:pPr algn="r" defTabSz="905276"/>
              <a:t>29</a:t>
            </a:fld>
            <a:endParaRPr lang="en-US" sz="1100" dirty="0"/>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p:spPr>
        <p:txBody>
          <a:bodyPr/>
          <a:lstStyle/>
          <a:p>
            <a:pPr eaLnBrk="1" hangingPunct="1"/>
            <a:endParaRPr lang="en-US" b="1" dirty="0" smtClean="0"/>
          </a:p>
          <a:p>
            <a:pPr eaLnBrk="1" hangingPunct="1"/>
            <a:endParaRPr lang="en-US" b="1" dirty="0" smtClean="0"/>
          </a:p>
          <a:p>
            <a:pPr eaLnBrk="1" hangingPunct="1"/>
            <a:r>
              <a:rPr lang="en-US" b="1" dirty="0" smtClean="0"/>
              <a:t>200 KAR 5:307</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smtClean="0"/>
          </a:p>
          <a:p>
            <a:endParaRPr lang="en-US" dirty="0" smtClean="0"/>
          </a:p>
          <a:p>
            <a:r>
              <a:rPr lang="en-US" dirty="0" smtClean="0"/>
              <a:t>200 KAR 5:307</a:t>
            </a:r>
            <a:endParaRPr lang="en-US" dirty="0"/>
          </a:p>
        </p:txBody>
      </p:sp>
      <p:sp>
        <p:nvSpPr>
          <p:cNvPr id="4" name="Slide Number Placeholder 3"/>
          <p:cNvSpPr>
            <a:spLocks noGrp="1"/>
          </p:cNvSpPr>
          <p:nvPr>
            <p:ph type="sldNum" sz="quarter" idx="10"/>
          </p:nvPr>
        </p:nvSpPr>
        <p:spPr/>
        <p:txBody>
          <a:bodyPr/>
          <a:lstStyle/>
          <a:p>
            <a:pPr>
              <a:defRPr/>
            </a:pPr>
            <a:fld id="{FD927D3B-A0CC-400A-BF2C-6A3465221EFA}" type="slidenum">
              <a:rPr lang="en-US" smtClean="0"/>
              <a:pPr>
                <a:defRPr/>
              </a:pPr>
              <a:t>30</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txBox="1">
            <a:spLocks noGrp="1" noChangeArrowheads="1"/>
          </p:cNvSpPr>
          <p:nvPr/>
        </p:nvSpPr>
        <p:spPr bwMode="auto">
          <a:xfrm>
            <a:off x="3936566" y="8773356"/>
            <a:ext cx="3012001" cy="461193"/>
          </a:xfrm>
          <a:prstGeom prst="rect">
            <a:avLst/>
          </a:prstGeom>
          <a:noFill/>
          <a:ln w="9525">
            <a:noFill/>
            <a:miter lim="800000"/>
            <a:headEnd/>
            <a:tailEnd/>
          </a:ln>
        </p:spPr>
        <p:txBody>
          <a:bodyPr lIns="90558" tIns="45280" rIns="90558" bIns="45280" anchor="b"/>
          <a:lstStyle/>
          <a:p>
            <a:pPr algn="r" defTabSz="905276"/>
            <a:fld id="{FE898336-DCDA-412B-9B63-E5077192E842}" type="slidenum">
              <a:rPr lang="en-US" sz="1100"/>
              <a:pPr algn="r" defTabSz="905276"/>
              <a:t>31</a:t>
            </a:fld>
            <a:endParaRPr lang="en-US" sz="1100" dirty="0"/>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p:spPr>
        <p:txBody>
          <a:bodyPr/>
          <a:lstStyle/>
          <a:p>
            <a:pPr eaLnBrk="1" hangingPunct="1"/>
            <a:endParaRPr lang="en-US" dirty="0" smtClean="0"/>
          </a:p>
          <a:p>
            <a:pPr eaLnBrk="1" hangingPunct="1"/>
            <a:endParaRPr lang="en-US" dirty="0" smtClean="0"/>
          </a:p>
          <a:p>
            <a:pPr eaLnBrk="1" hangingPunct="1"/>
            <a:endParaRPr lang="en-US" dirty="0" smtClean="0"/>
          </a:p>
          <a:p>
            <a:pPr eaLnBrk="1" hangingPunct="1"/>
            <a:r>
              <a:rPr lang="en-US" dirty="0" smtClean="0"/>
              <a:t>200 KAR 5:307</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Rot="1" noChangeAspect="1" noChangeArrowheads="1" noTextEdit="1"/>
          </p:cNvSpPr>
          <p:nvPr>
            <p:ph type="sldImg"/>
          </p:nvPr>
        </p:nvSpPr>
        <p:spPr>
          <a:ln/>
        </p:spPr>
      </p:sp>
      <p:sp>
        <p:nvSpPr>
          <p:cNvPr id="20482"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Minor informalities &amp; irregularities may be waived by the buyer</a:t>
            </a:r>
          </a:p>
          <a:p>
            <a:r>
              <a:rPr lang="en-US" dirty="0" smtClean="0"/>
              <a:t>FAP 110-10-00(21)(b)</a:t>
            </a:r>
          </a:p>
          <a:p>
            <a:r>
              <a:rPr lang="en-US" dirty="0" smtClean="0"/>
              <a:t>200 KAR 5:307</a:t>
            </a:r>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FD927D3B-A0CC-400A-BF2C-6A3465221EFA}" type="slidenum">
              <a:rPr lang="en-US" smtClean="0"/>
              <a:pPr>
                <a:defRPr/>
              </a:pPr>
              <a:t>32</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Minor informalities &amp; irregularities may be waived by the buyer</a:t>
            </a:r>
          </a:p>
          <a:p>
            <a:r>
              <a:rPr lang="en-US" dirty="0" smtClean="0"/>
              <a:t>FAP 110-10-00(21)(b)</a:t>
            </a:r>
          </a:p>
          <a:p>
            <a:endParaRPr lang="en-US" dirty="0" smtClean="0"/>
          </a:p>
          <a:p>
            <a:r>
              <a:rPr lang="en-US" dirty="0" smtClean="0"/>
              <a:t>200 KR 5:307</a:t>
            </a:r>
          </a:p>
          <a:p>
            <a:endParaRPr lang="en-US" dirty="0"/>
          </a:p>
        </p:txBody>
      </p:sp>
      <p:sp>
        <p:nvSpPr>
          <p:cNvPr id="4" name="Slide Number Placeholder 3"/>
          <p:cNvSpPr>
            <a:spLocks noGrp="1"/>
          </p:cNvSpPr>
          <p:nvPr>
            <p:ph type="sldNum" sz="quarter" idx="10"/>
          </p:nvPr>
        </p:nvSpPr>
        <p:spPr/>
        <p:txBody>
          <a:bodyPr/>
          <a:lstStyle/>
          <a:p>
            <a:pPr>
              <a:defRPr/>
            </a:pPr>
            <a:fld id="{FD927D3B-A0CC-400A-BF2C-6A3465221EFA}" type="slidenum">
              <a:rPr lang="en-US" smtClean="0"/>
              <a:pPr>
                <a:defRPr/>
              </a:pPr>
              <a:t>33</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D927D3B-A0CC-400A-BF2C-6A3465221EFA}" type="slidenum">
              <a:rPr lang="en-US" smtClean="0"/>
              <a:pPr>
                <a:defRPr/>
              </a:pPr>
              <a:t>34</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7"/>
          <p:cNvSpPr txBox="1">
            <a:spLocks noGrp="1" noChangeArrowheads="1"/>
          </p:cNvSpPr>
          <p:nvPr/>
        </p:nvSpPr>
        <p:spPr bwMode="auto">
          <a:xfrm>
            <a:off x="3936566" y="8773356"/>
            <a:ext cx="3012001" cy="461193"/>
          </a:xfrm>
          <a:prstGeom prst="rect">
            <a:avLst/>
          </a:prstGeom>
          <a:noFill/>
          <a:ln w="9525">
            <a:noFill/>
            <a:miter lim="800000"/>
            <a:headEnd/>
            <a:tailEnd/>
          </a:ln>
        </p:spPr>
        <p:txBody>
          <a:bodyPr lIns="90558" tIns="45280" rIns="90558" bIns="45280" anchor="b"/>
          <a:lstStyle/>
          <a:p>
            <a:pPr algn="r" defTabSz="905276"/>
            <a:fld id="{FE060DD7-ADFB-4FDD-962A-97B862C02A78}" type="slidenum">
              <a:rPr lang="en-US" sz="1100"/>
              <a:pPr algn="r" defTabSz="905276"/>
              <a:t>35</a:t>
            </a:fld>
            <a:endParaRPr lang="en-US" sz="1100" dirty="0"/>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p:spPr>
        <p:txBody>
          <a:bodyPr/>
          <a:lstStyle/>
          <a:p>
            <a:pPr eaLnBrk="1" hangingPunct="1"/>
            <a:endParaRPr lang="en-US" dirty="0" smtClean="0"/>
          </a:p>
          <a:p>
            <a:pPr eaLnBrk="1" hangingPunct="1"/>
            <a:endParaRPr lang="en-US" dirty="0" smtClean="0"/>
          </a:p>
          <a:p>
            <a:pPr eaLnBrk="1" hangingPunct="1"/>
            <a:r>
              <a:rPr lang="en-US" dirty="0" smtClean="0"/>
              <a:t>200 KAR 5:307</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D927D3B-A0CC-400A-BF2C-6A3465221EFA}" type="slidenum">
              <a:rPr lang="en-US" smtClean="0"/>
              <a:pPr>
                <a:defRPr/>
              </a:pPr>
              <a:t>36</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D927D3B-A0CC-400A-BF2C-6A3465221EFA}" type="slidenum">
              <a:rPr lang="en-US" smtClean="0"/>
              <a:pPr>
                <a:defRPr/>
              </a:pPr>
              <a:t>37</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txBox="1">
            <a:spLocks noGrp="1" noChangeArrowheads="1"/>
          </p:cNvSpPr>
          <p:nvPr/>
        </p:nvSpPr>
        <p:spPr bwMode="auto">
          <a:xfrm>
            <a:off x="3936566" y="8773356"/>
            <a:ext cx="3012001" cy="461193"/>
          </a:xfrm>
          <a:prstGeom prst="rect">
            <a:avLst/>
          </a:prstGeom>
          <a:noFill/>
          <a:ln w="9525">
            <a:noFill/>
            <a:miter lim="800000"/>
            <a:headEnd/>
            <a:tailEnd/>
          </a:ln>
        </p:spPr>
        <p:txBody>
          <a:bodyPr lIns="90558" tIns="45280" rIns="90558" bIns="45280" anchor="b"/>
          <a:lstStyle/>
          <a:p>
            <a:pPr algn="r" defTabSz="905276"/>
            <a:fld id="{B370CD27-5F7C-458D-8E3B-18F7B5AB84E8}" type="slidenum">
              <a:rPr lang="en-US" sz="1100"/>
              <a:pPr algn="r" defTabSz="905276"/>
              <a:t>38</a:t>
            </a:fld>
            <a:endParaRPr lang="en-US" sz="1100" dirty="0"/>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p:spPr>
        <p:txBody>
          <a:bodyPr/>
          <a:lstStyle/>
          <a:p>
            <a:pPr eaLnBrk="1" hangingPunct="1"/>
            <a:r>
              <a:rPr lang="en-US" dirty="0" smtClean="0"/>
              <a:t>FAP 111-57-00(f) </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Rot="1" noChangeAspect="1" noChangeArrowheads="1" noTextEdit="1"/>
          </p:cNvSpPr>
          <p:nvPr>
            <p:ph type="sldImg"/>
          </p:nvPr>
        </p:nvSpPr>
        <p:spPr>
          <a:ln/>
        </p:spPr>
      </p:sp>
      <p:sp>
        <p:nvSpPr>
          <p:cNvPr id="5325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7"/>
          <p:cNvSpPr txBox="1">
            <a:spLocks noGrp="1" noChangeArrowheads="1"/>
          </p:cNvSpPr>
          <p:nvPr/>
        </p:nvSpPr>
        <p:spPr bwMode="auto">
          <a:xfrm>
            <a:off x="3936566" y="8773356"/>
            <a:ext cx="3012001" cy="461193"/>
          </a:xfrm>
          <a:prstGeom prst="rect">
            <a:avLst/>
          </a:prstGeom>
          <a:noFill/>
          <a:ln w="9525">
            <a:noFill/>
            <a:miter lim="800000"/>
            <a:headEnd/>
            <a:tailEnd/>
          </a:ln>
        </p:spPr>
        <p:txBody>
          <a:bodyPr lIns="90558" tIns="45280" rIns="90558" bIns="45280" anchor="b"/>
          <a:lstStyle/>
          <a:p>
            <a:pPr algn="r" defTabSz="905276"/>
            <a:fld id="{D8CE732C-B4A6-4889-B4A8-CB2E42ECBA32}" type="slidenum">
              <a:rPr lang="en-US" sz="1100"/>
              <a:pPr algn="r" defTabSz="905276"/>
              <a:t>40</a:t>
            </a:fld>
            <a:endParaRPr lang="en-US" sz="1100" dirty="0"/>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D927D3B-A0CC-400A-BF2C-6A3465221EFA}" type="slidenum">
              <a:rPr lang="en-US" smtClean="0"/>
              <a:pPr>
                <a:defRPr/>
              </a:pPr>
              <a:t>41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Rot="1" noChangeAspect="1" noChangeArrowheads="1" noTextEdit="1"/>
          </p:cNvSpPr>
          <p:nvPr>
            <p:ph type="sldImg"/>
          </p:nvPr>
        </p:nvSpPr>
        <p:spPr>
          <a:ln/>
        </p:spPr>
      </p:sp>
      <p:sp>
        <p:nvSpPr>
          <p:cNvPr id="20482"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7"/>
          <p:cNvSpPr txBox="1">
            <a:spLocks noGrp="1" noChangeArrowheads="1"/>
          </p:cNvSpPr>
          <p:nvPr/>
        </p:nvSpPr>
        <p:spPr bwMode="auto">
          <a:xfrm>
            <a:off x="3936566" y="8773356"/>
            <a:ext cx="3012001" cy="461193"/>
          </a:xfrm>
          <a:prstGeom prst="rect">
            <a:avLst/>
          </a:prstGeom>
          <a:noFill/>
          <a:ln w="9525">
            <a:noFill/>
            <a:miter lim="800000"/>
            <a:headEnd/>
            <a:tailEnd/>
          </a:ln>
        </p:spPr>
        <p:txBody>
          <a:bodyPr lIns="90558" tIns="45280" rIns="90558" bIns="45280" anchor="b"/>
          <a:lstStyle/>
          <a:p>
            <a:pPr algn="r" defTabSz="905276"/>
            <a:fld id="{07C6DD2D-5B54-4A55-BBA5-AB58A7E81419}" type="slidenum">
              <a:rPr lang="en-US" sz="1100"/>
              <a:pPr algn="r" defTabSz="905276"/>
              <a:t>42</a:t>
            </a:fld>
            <a:endParaRPr lang="en-US" sz="1100" dirty="0"/>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a:ln/>
        </p:spPr>
        <p:txBody>
          <a:bodyPr/>
          <a:lstStyle/>
          <a:p>
            <a:pPr eaLnBrk="1" hangingPunct="1"/>
            <a:r>
              <a:rPr lang="en-US" dirty="0" smtClean="0"/>
              <a:t>Subjective:  Vendor shall describe how they plan to meet the objectives of the scope of work, vendor shall provide a proposed implementation schedule.  </a:t>
            </a:r>
          </a:p>
          <a:p>
            <a:pPr eaLnBrk="1" hangingPunct="1"/>
            <a:endParaRPr lang="en-US" dirty="0" smtClean="0"/>
          </a:p>
          <a:p>
            <a:pPr eaLnBrk="1" hangingPunct="1"/>
            <a:r>
              <a:rPr lang="en-US" dirty="0" smtClean="0"/>
              <a:t>Objective:  Mandatory requirements – Vendor shall possess SAMSHA certification; vendor shall be licensed to practice law in Kentucky,  vendor shall have a minimum of 5 years experience providing consulting services of a similar size and scope.</a:t>
            </a: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Rot="1" noChangeAspect="1" noChangeArrowheads="1" noTextEdit="1"/>
          </p:cNvSpPr>
          <p:nvPr>
            <p:ph type="sldImg"/>
          </p:nvPr>
        </p:nvSpPr>
        <p:spPr>
          <a:ln/>
        </p:spPr>
      </p:sp>
      <p:sp>
        <p:nvSpPr>
          <p:cNvPr id="5939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7"/>
          <p:cNvSpPr txBox="1">
            <a:spLocks noGrp="1" noChangeArrowheads="1"/>
          </p:cNvSpPr>
          <p:nvPr/>
        </p:nvSpPr>
        <p:spPr bwMode="auto">
          <a:xfrm>
            <a:off x="3936566" y="8773356"/>
            <a:ext cx="3012001" cy="461193"/>
          </a:xfrm>
          <a:prstGeom prst="rect">
            <a:avLst/>
          </a:prstGeom>
          <a:noFill/>
          <a:ln w="9525">
            <a:noFill/>
            <a:miter lim="800000"/>
            <a:headEnd/>
            <a:tailEnd/>
          </a:ln>
        </p:spPr>
        <p:txBody>
          <a:bodyPr lIns="90558" tIns="45280" rIns="90558" bIns="45280" anchor="b"/>
          <a:lstStyle/>
          <a:p>
            <a:pPr algn="r" defTabSz="905276"/>
            <a:fld id="{A151B575-2BB7-4B11-B9A3-CE253B49CD36}" type="slidenum">
              <a:rPr lang="en-US" sz="1100"/>
              <a:pPr algn="r" defTabSz="905276"/>
              <a:t>44</a:t>
            </a:fld>
            <a:endParaRPr lang="en-US" sz="1100" dirty="0"/>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7"/>
          <p:cNvSpPr txBox="1">
            <a:spLocks noGrp="1" noChangeArrowheads="1"/>
          </p:cNvSpPr>
          <p:nvPr/>
        </p:nvSpPr>
        <p:spPr bwMode="auto">
          <a:xfrm>
            <a:off x="3936566" y="8773356"/>
            <a:ext cx="3012001" cy="461193"/>
          </a:xfrm>
          <a:prstGeom prst="rect">
            <a:avLst/>
          </a:prstGeom>
          <a:noFill/>
          <a:ln w="9525">
            <a:noFill/>
            <a:miter lim="800000"/>
            <a:headEnd/>
            <a:tailEnd/>
          </a:ln>
        </p:spPr>
        <p:txBody>
          <a:bodyPr lIns="90558" tIns="45280" rIns="90558" bIns="45280" anchor="b"/>
          <a:lstStyle/>
          <a:p>
            <a:pPr algn="r" defTabSz="905276"/>
            <a:fld id="{3D35810E-B7DF-48F3-9DA3-9188581FB565}" type="slidenum">
              <a:rPr lang="en-US" sz="1100"/>
              <a:pPr algn="r" defTabSz="905276"/>
              <a:t>45</a:t>
            </a:fld>
            <a:endParaRPr lang="en-US" sz="1100" dirty="0"/>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7"/>
          <p:cNvSpPr txBox="1">
            <a:spLocks noGrp="1" noChangeArrowheads="1"/>
          </p:cNvSpPr>
          <p:nvPr/>
        </p:nvSpPr>
        <p:spPr bwMode="auto">
          <a:xfrm>
            <a:off x="3936566" y="8773356"/>
            <a:ext cx="3012001" cy="461193"/>
          </a:xfrm>
          <a:prstGeom prst="rect">
            <a:avLst/>
          </a:prstGeom>
          <a:noFill/>
          <a:ln w="9525">
            <a:noFill/>
            <a:miter lim="800000"/>
            <a:headEnd/>
            <a:tailEnd/>
          </a:ln>
        </p:spPr>
        <p:txBody>
          <a:bodyPr lIns="90558" tIns="45280" rIns="90558" bIns="45280" anchor="b"/>
          <a:lstStyle/>
          <a:p>
            <a:pPr algn="r" defTabSz="905276"/>
            <a:fld id="{834CC1CC-F197-4644-8DEE-D1DB90809255}" type="slidenum">
              <a:rPr lang="en-US" sz="1100"/>
              <a:pPr algn="r" defTabSz="905276"/>
              <a:t>46</a:t>
            </a:fld>
            <a:endParaRPr lang="en-US" sz="1100" dirty="0"/>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smtClean="0"/>
          </a:p>
          <a:p>
            <a:r>
              <a:rPr lang="en-US" dirty="0" smtClean="0"/>
              <a:t>Separate technical &amp; cost proposals – FAP 111-57-00(f)(2)</a:t>
            </a:r>
          </a:p>
          <a:p>
            <a:endParaRPr lang="en-US" dirty="0" smtClean="0"/>
          </a:p>
          <a:p>
            <a:r>
              <a:rPr lang="en-US" dirty="0" smtClean="0"/>
              <a:t>Primary evaluation factor – EO1/LOI February 2011</a:t>
            </a:r>
            <a:endParaRPr lang="en-US" dirty="0"/>
          </a:p>
        </p:txBody>
      </p:sp>
      <p:sp>
        <p:nvSpPr>
          <p:cNvPr id="4" name="Slide Number Placeholder 3"/>
          <p:cNvSpPr>
            <a:spLocks noGrp="1"/>
          </p:cNvSpPr>
          <p:nvPr>
            <p:ph type="sldNum" sz="quarter" idx="10"/>
          </p:nvPr>
        </p:nvSpPr>
        <p:spPr/>
        <p:txBody>
          <a:bodyPr/>
          <a:lstStyle/>
          <a:p>
            <a:pPr>
              <a:defRPr/>
            </a:pPr>
            <a:fld id="{FD927D3B-A0CC-400A-BF2C-6A3465221EFA}" type="slidenum">
              <a:rPr lang="en-US" smtClean="0"/>
              <a:pPr>
                <a:defRPr/>
              </a:pPr>
              <a:t>47</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200 KAR 5:307 </a:t>
            </a:r>
          </a:p>
          <a:p>
            <a:r>
              <a:rPr lang="en-US" dirty="0" smtClean="0"/>
              <a:t>Section 5(4)</a:t>
            </a:r>
            <a:endParaRPr lang="en-US" dirty="0"/>
          </a:p>
        </p:txBody>
      </p:sp>
      <p:sp>
        <p:nvSpPr>
          <p:cNvPr id="4" name="Slide Number Placeholder 3"/>
          <p:cNvSpPr>
            <a:spLocks noGrp="1"/>
          </p:cNvSpPr>
          <p:nvPr>
            <p:ph type="sldNum" sz="quarter" idx="10"/>
          </p:nvPr>
        </p:nvSpPr>
        <p:spPr/>
        <p:txBody>
          <a:bodyPr/>
          <a:lstStyle/>
          <a:p>
            <a:pPr>
              <a:defRPr/>
            </a:pPr>
            <a:fld id="{FD927D3B-A0CC-400A-BF2C-6A3465221EFA}" type="slidenum">
              <a:rPr lang="en-US" smtClean="0"/>
              <a:pPr>
                <a:defRPr/>
              </a:pPr>
              <a:t>48</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D927D3B-A0CC-400A-BF2C-6A3465221EFA}" type="slidenum">
              <a:rPr lang="en-US" smtClean="0"/>
              <a:pPr>
                <a:defRPr/>
              </a:pPr>
              <a:t>49</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D927D3B-A0CC-400A-BF2C-6A3465221EFA}" type="slidenum">
              <a:rPr lang="en-US" smtClean="0"/>
              <a:pPr>
                <a:defRPr/>
              </a:pPr>
              <a:t>50</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D927D3B-A0CC-400A-BF2C-6A3465221EFA}" type="slidenum">
              <a:rPr lang="en-US" smtClean="0"/>
              <a:pPr>
                <a:defRPr/>
              </a:pPr>
              <a:t>51</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Rot="1" noChangeAspect="1" noChangeArrowheads="1" noTextEdit="1"/>
          </p:cNvSpPr>
          <p:nvPr>
            <p:ph type="sldImg"/>
          </p:nvPr>
        </p:nvSpPr>
        <p:spPr>
          <a:ln/>
        </p:spPr>
      </p:sp>
      <p:sp>
        <p:nvSpPr>
          <p:cNvPr id="2253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D927D3B-A0CC-400A-BF2C-6A3465221EFA}" type="slidenum">
              <a:rPr lang="en-US" smtClean="0"/>
              <a:pPr>
                <a:defRPr/>
              </a:pPr>
              <a:t>52</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D927D3B-A0CC-400A-BF2C-6A3465221EFA}" type="slidenum">
              <a:rPr lang="en-US" smtClean="0"/>
              <a:pPr>
                <a:defRPr/>
              </a:pPr>
              <a:t>53</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D927D3B-A0CC-400A-BF2C-6A3465221EFA}" type="slidenum">
              <a:rPr lang="en-US" smtClean="0"/>
              <a:pPr>
                <a:defRPr/>
              </a:pPr>
              <a:t>54</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D927D3B-A0CC-400A-BF2C-6A3465221EFA}" type="slidenum">
              <a:rPr lang="en-US" smtClean="0"/>
              <a:pPr>
                <a:defRPr/>
              </a:pPr>
              <a:t>55</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D927D3B-A0CC-400A-BF2C-6A3465221EFA}" type="slidenum">
              <a:rPr lang="en-US" smtClean="0"/>
              <a:pPr>
                <a:defRPr/>
              </a:pPr>
              <a:t>56</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smtClean="0"/>
          </a:p>
          <a:p>
            <a:endParaRPr lang="en-US" dirty="0" smtClean="0"/>
          </a:p>
          <a:p>
            <a:r>
              <a:rPr lang="en-US" dirty="0" smtClean="0"/>
              <a:t>200 KAR 5:307</a:t>
            </a:r>
          </a:p>
          <a:p>
            <a:r>
              <a:rPr lang="en-US" dirty="0" smtClean="0"/>
              <a:t>45A.695</a:t>
            </a:r>
          </a:p>
          <a:p>
            <a:endParaRPr lang="en-US" dirty="0"/>
          </a:p>
        </p:txBody>
      </p:sp>
      <p:sp>
        <p:nvSpPr>
          <p:cNvPr id="4" name="Slide Number Placeholder 3"/>
          <p:cNvSpPr>
            <a:spLocks noGrp="1"/>
          </p:cNvSpPr>
          <p:nvPr>
            <p:ph type="sldNum" sz="quarter" idx="10"/>
          </p:nvPr>
        </p:nvSpPr>
        <p:spPr/>
        <p:txBody>
          <a:bodyPr/>
          <a:lstStyle/>
          <a:p>
            <a:pPr>
              <a:defRPr/>
            </a:pPr>
            <a:fld id="{FD927D3B-A0CC-400A-BF2C-6A3465221EFA}" type="slidenum">
              <a:rPr lang="en-US" smtClean="0"/>
              <a:pPr>
                <a:defRPr/>
              </a:pPr>
              <a:t>57</a:t>
            </a:fld>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smtClean="0"/>
          </a:p>
          <a:p>
            <a:endParaRPr lang="en-US" dirty="0" smtClean="0"/>
          </a:p>
          <a:p>
            <a:r>
              <a:rPr lang="en-US" dirty="0" smtClean="0"/>
              <a:t>45A.695(5)</a:t>
            </a:r>
          </a:p>
          <a:p>
            <a:r>
              <a:rPr lang="en-US" dirty="0" smtClean="0"/>
              <a:t>54A.085(6)</a:t>
            </a:r>
            <a:endParaRPr lang="en-US" dirty="0"/>
          </a:p>
        </p:txBody>
      </p:sp>
      <p:sp>
        <p:nvSpPr>
          <p:cNvPr id="4" name="Slide Number Placeholder 3"/>
          <p:cNvSpPr>
            <a:spLocks noGrp="1"/>
          </p:cNvSpPr>
          <p:nvPr>
            <p:ph type="sldNum" sz="quarter" idx="10"/>
          </p:nvPr>
        </p:nvSpPr>
        <p:spPr/>
        <p:txBody>
          <a:bodyPr/>
          <a:lstStyle/>
          <a:p>
            <a:pPr>
              <a:defRPr/>
            </a:pPr>
            <a:fld id="{FD927D3B-A0CC-400A-BF2C-6A3465221EFA}" type="slidenum">
              <a:rPr lang="en-US" smtClean="0"/>
              <a:pPr>
                <a:defRPr/>
              </a:pPr>
              <a:t>58</a:t>
            </a:fld>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D927D3B-A0CC-400A-BF2C-6A3465221EFA}" type="slidenum">
              <a:rPr lang="en-US" smtClean="0"/>
              <a:pPr>
                <a:defRPr/>
              </a:pPr>
              <a:t>59</a:t>
            </a:fld>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D927D3B-A0CC-400A-BF2C-6A3465221EFA}" type="slidenum">
              <a:rPr lang="en-US" smtClean="0"/>
              <a:pPr>
                <a:defRPr/>
              </a:pPr>
              <a:t>60</a:t>
            </a:fld>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D927D3B-A0CC-400A-BF2C-6A3465221EFA}" type="slidenum">
              <a:rPr lang="en-US" smtClean="0"/>
              <a:pPr>
                <a:defRPr/>
              </a:pPr>
              <a:t>61</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Rot="1" noChangeAspect="1" noChangeArrowheads="1" noTextEdit="1"/>
          </p:cNvSpPr>
          <p:nvPr>
            <p:ph type="sldImg"/>
          </p:nvPr>
        </p:nvSpPr>
        <p:spPr>
          <a:ln/>
        </p:spPr>
      </p:sp>
      <p:sp>
        <p:nvSpPr>
          <p:cNvPr id="22530" name="Rectangle 3"/>
          <p:cNvSpPr>
            <a:spLocks noGrp="1" noChangeArrowheads="1"/>
          </p:cNvSpPr>
          <p:nvPr>
            <p:ph type="body" idx="1"/>
          </p:nvPr>
        </p:nvSpPr>
        <p:spPr>
          <a:noFill/>
          <a:ln/>
        </p:spPr>
        <p:txBody>
          <a:bodyPr/>
          <a:lstStyle/>
          <a:p>
            <a:r>
              <a:rPr lang="en-US" dirty="0" smtClean="0"/>
              <a:t>Required for a PSC in any amount.</a:t>
            </a:r>
          </a:p>
          <a:p>
            <a:r>
              <a:rPr lang="en-US" dirty="0" smtClean="0"/>
              <a:t>Agency small purchase authority does </a:t>
            </a:r>
            <a:r>
              <a:rPr lang="en-US" b="1" u="sng" dirty="0" smtClean="0"/>
              <a:t>not</a:t>
            </a:r>
            <a:r>
              <a:rPr lang="en-US" dirty="0" smtClean="0"/>
              <a:t> apply.  </a:t>
            </a: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smtClean="0"/>
          </a:p>
          <a:p>
            <a:endParaRPr lang="en-US" dirty="0" smtClean="0"/>
          </a:p>
          <a:p>
            <a:endParaRPr lang="en-US" dirty="0" smtClean="0"/>
          </a:p>
          <a:p>
            <a:r>
              <a:rPr lang="en-US" dirty="0" smtClean="0"/>
              <a:t>45A.695(5)</a:t>
            </a:r>
            <a:endParaRPr lang="en-US" dirty="0"/>
          </a:p>
        </p:txBody>
      </p:sp>
      <p:sp>
        <p:nvSpPr>
          <p:cNvPr id="4" name="Slide Number Placeholder 3"/>
          <p:cNvSpPr>
            <a:spLocks noGrp="1"/>
          </p:cNvSpPr>
          <p:nvPr>
            <p:ph type="sldNum" sz="quarter" idx="10"/>
          </p:nvPr>
        </p:nvSpPr>
        <p:spPr/>
        <p:txBody>
          <a:bodyPr/>
          <a:lstStyle/>
          <a:p>
            <a:pPr>
              <a:defRPr/>
            </a:pPr>
            <a:fld id="{FD927D3B-A0CC-400A-BF2C-6A3465221EFA}" type="slidenum">
              <a:rPr lang="en-US" smtClean="0"/>
              <a:pPr>
                <a:defRPr/>
              </a:pPr>
              <a:t>62</a:t>
            </a:fld>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D927D3B-A0CC-400A-BF2C-6A3465221EFA}" type="slidenum">
              <a:rPr lang="en-US" smtClean="0"/>
              <a:pPr>
                <a:defRPr/>
              </a:pPr>
              <a:t>63</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p>
            <a:fld id="{61AB4D5C-97BF-4FA3-8F24-7784971A8C94}" type="slidenum">
              <a:rPr lang="en-US" smtClean="0"/>
              <a:pPr/>
              <a:t>9</a:t>
            </a:fld>
            <a:endParaRPr lang="en-US" smtClean="0"/>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p:spPr>
        <p:txBody>
          <a:bodyPr/>
          <a:lstStyle/>
          <a:p>
            <a:pPr eaLnBrk="1" hangingPunct="1"/>
            <a:r>
              <a:rPr lang="en-US" dirty="0" smtClean="0">
                <a:latin typeface="Arial" charset="0"/>
              </a:rPr>
              <a:t>FAP 111-43-00(1)(a)</a:t>
            </a:r>
          </a:p>
          <a:p>
            <a:pPr eaLnBrk="1" hangingPunct="1"/>
            <a:endParaRPr lang="en-US" dirty="0" smtClean="0">
              <a:latin typeface="Arial" charset="0"/>
            </a:endParaRPr>
          </a:p>
          <a:p>
            <a:pPr eaLnBrk="1" hangingPunct="1"/>
            <a:r>
              <a:rPr lang="en-US" dirty="0" smtClean="0">
                <a:latin typeface="Arial" charset="0"/>
              </a:rPr>
              <a:t>EO1 LOI process – Executive Order issued by Governor </a:t>
            </a:r>
            <a:r>
              <a:rPr lang="en-US" dirty="0" err="1" smtClean="0">
                <a:latin typeface="Arial" charset="0"/>
              </a:rPr>
              <a:t>Beshear</a:t>
            </a:r>
            <a:r>
              <a:rPr lang="en-US" dirty="0" smtClean="0">
                <a:latin typeface="Arial" charset="0"/>
              </a:rPr>
              <a:t> in 2008 and Letter of Intent per the Smart Government Initiative 2011.</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a:noFill/>
        </p:spPr>
        <p:txBody>
          <a:bodyPr/>
          <a:lstStyle/>
          <a:p>
            <a:fld id="{C398AE93-88F8-4E1A-BD57-A9BDDA61C8A4}" type="slidenum">
              <a:rPr lang="en-US" smtClean="0"/>
              <a:pPr/>
              <a:t>10</a:t>
            </a:fld>
            <a:endParaRPr lang="en-US" smtClean="0"/>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p:spPr>
        <p:txBody>
          <a:bodyPr/>
          <a:lstStyle/>
          <a:p>
            <a:pPr eaLnBrk="1" hangingPunct="1"/>
            <a:endParaRPr lang="en-US" b="1" dirty="0" smtClean="0"/>
          </a:p>
          <a:p>
            <a:pPr eaLnBrk="1" hangingPunct="1"/>
            <a:r>
              <a:rPr lang="en-US" b="1" dirty="0" smtClean="0"/>
              <a:t>45A.694(3)</a:t>
            </a:r>
          </a:p>
          <a:p>
            <a:pPr eaLnBrk="1" hangingPunct="1"/>
            <a:endParaRPr lang="en-US" b="1" dirty="0" smtClean="0"/>
          </a:p>
          <a:p>
            <a:pPr eaLnBrk="1" hangingPunct="1"/>
            <a:r>
              <a:rPr lang="en-US" b="1" dirty="0" smtClean="0"/>
              <a:t>Small Purchase Authority Does Not Apply</a:t>
            </a:r>
          </a:p>
          <a:p>
            <a:pPr eaLnBrk="1" hangingPunct="1"/>
            <a:endParaRPr lang="en-US" b="1" dirty="0" smtClean="0"/>
          </a:p>
          <a:p>
            <a:pPr eaLnBrk="1" hangingPunct="1"/>
            <a:r>
              <a:rPr lang="en-US" b="1" dirty="0" smtClean="0"/>
              <a:t>EO1 LOI process – SGI 2011</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FAP 111-43-00(1)(a)</a:t>
            </a:r>
          </a:p>
          <a:p>
            <a:endParaRPr lang="en-US" dirty="0" smtClean="0"/>
          </a:p>
          <a:p>
            <a:r>
              <a:rPr lang="en-US" dirty="0" smtClean="0"/>
              <a:t>45A.695(3)</a:t>
            </a:r>
          </a:p>
          <a:p>
            <a:endParaRPr lang="en-US" dirty="0" smtClean="0"/>
          </a:p>
          <a:p>
            <a:r>
              <a:rPr lang="en-US" dirty="0" smtClean="0"/>
              <a:t>Does not specify calendar or business days.</a:t>
            </a:r>
            <a:endParaRPr lang="en-US" dirty="0"/>
          </a:p>
        </p:txBody>
      </p:sp>
      <p:sp>
        <p:nvSpPr>
          <p:cNvPr id="4" name="Slide Number Placeholder 3"/>
          <p:cNvSpPr>
            <a:spLocks noGrp="1"/>
          </p:cNvSpPr>
          <p:nvPr>
            <p:ph type="sldNum" sz="quarter" idx="10"/>
          </p:nvPr>
        </p:nvSpPr>
        <p:spPr/>
        <p:txBody>
          <a:bodyPr/>
          <a:lstStyle/>
          <a:p>
            <a:pPr>
              <a:defRPr/>
            </a:pPr>
            <a:fld id="{FD927D3B-A0CC-400A-BF2C-6A3465221EFA}" type="slidenum">
              <a:rPr lang="en-US" smtClean="0"/>
              <a:pPr>
                <a:defRPr/>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0" y="381000"/>
            <a:ext cx="9144000" cy="1143000"/>
          </a:xfrm>
        </p:spPr>
        <p:txBody>
          <a:bodyPr/>
          <a:lstStyle>
            <a:lvl1pPr>
              <a:defRPr/>
            </a:lvl1pPr>
          </a:lstStyle>
          <a:p>
            <a:r>
              <a:rPr lang="en-US"/>
              <a:t>Click to edit Master title style</a:t>
            </a:r>
          </a:p>
        </p:txBody>
      </p:sp>
      <p:sp>
        <p:nvSpPr>
          <p:cNvPr id="3075" name="Rectangle 3"/>
          <p:cNvSpPr>
            <a:spLocks noGrp="1" noChangeArrowheads="1"/>
          </p:cNvSpPr>
          <p:nvPr>
            <p:ph type="subTitle" idx="1"/>
          </p:nvPr>
        </p:nvSpPr>
        <p:spPr>
          <a:xfrm>
            <a:off x="0" y="1676400"/>
            <a:ext cx="9144000" cy="1752600"/>
          </a:xfrm>
        </p:spPr>
        <p:txBody>
          <a:bodyPr/>
          <a:lstStyle>
            <a:lvl1pPr marL="0" indent="0" algn="ctr">
              <a:buFontTx/>
              <a:buNone/>
              <a:defRPr sz="2800">
                <a:solidFill>
                  <a:schemeClr val="bg1"/>
                </a:solidFill>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fld id="{CCB29341-A7B7-4D28-B780-12CC7ED02E9D}" type="datetime1">
              <a:rPr lang="en-US" smtClean="0"/>
              <a:pPr>
                <a:defRPr/>
              </a:pPr>
              <a:t>2/27/2012</a:t>
            </a:fld>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2B984138-2BE9-4E7E-8D7D-32AEF5DF616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9BEE48E3-8921-472F-A2C1-D4032B8DD5A3}" type="datetime1">
              <a:rPr lang="en-US" smtClean="0"/>
              <a:pPr>
                <a:defRPr/>
              </a:pPr>
              <a:t>2/27/2012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1263552-C2C4-41BE-9977-BBE187826E8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75C621CA-7A2D-4BA5-A882-CD5860292D1C}" type="datetime1">
              <a:rPr lang="en-US" smtClean="0"/>
              <a:pPr>
                <a:defRPr/>
              </a:pPr>
              <a:t>2/27/2012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476DAA4-79A7-45BB-9F53-8DBABB15924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AE9EB6AE-57AA-4F2D-A983-5F1D409CBE35}" type="datetime1">
              <a:rPr lang="en-US" smtClean="0"/>
              <a:pPr>
                <a:defRPr/>
              </a:pPr>
              <a:t>2/27/2012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B17C551-249F-4467-9681-29998AAB817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67C48E4D-DAD8-4D77-87F5-E95F182F0F78}" type="datetime1">
              <a:rPr lang="en-US" smtClean="0"/>
              <a:pPr>
                <a:defRPr/>
              </a:pPr>
              <a:t>2/27/2012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7EC8FF4-6D7D-4332-B792-6D8B1AAB6CA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066800"/>
            <a:ext cx="43053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066800"/>
            <a:ext cx="43053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BB333FC6-2F38-4EF7-88E3-DFF5DC40F82C}" type="datetime1">
              <a:rPr lang="en-US" smtClean="0"/>
              <a:pPr>
                <a:defRPr/>
              </a:pPr>
              <a:t>2/27/2012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380648B-E9CF-4596-B793-2959C705641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77B75CB6-3D12-47D9-B6C6-E947E167D5F0}" type="datetime1">
              <a:rPr lang="en-US" smtClean="0"/>
              <a:pPr>
                <a:defRPr/>
              </a:pPr>
              <a:t>2/27/2012</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0890313-FD72-4D5D-88A5-0373FBF1C5A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ED912976-E38C-4D0F-8FC5-1A3BC945E494}" type="datetime1">
              <a:rPr lang="en-US" smtClean="0"/>
              <a:pPr>
                <a:defRPr/>
              </a:pPr>
              <a:t>2/27/2012</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6ADC7BB-5A31-44C0-B4F2-7A8E6CCAAB0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09BF9562-36F2-415F-A539-49E426F62272}" type="datetime1">
              <a:rPr lang="en-US" smtClean="0"/>
              <a:pPr>
                <a:defRPr/>
              </a:pPr>
              <a:t>2/27/2012</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9D68D29-1527-42BE-87AF-8BFD72244D2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2E10CF1C-ED37-46CA-86FE-C46E63D90F63}" type="datetime1">
              <a:rPr lang="en-US" smtClean="0"/>
              <a:pPr>
                <a:defRPr/>
              </a:pPr>
              <a:t>2/27/2012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AF079EB-8FBF-4DE0-A709-7F5A4B04496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F6254C96-5474-46C2-B6FA-2438EB0973E9}" type="datetime1">
              <a:rPr lang="en-US" smtClean="0"/>
              <a:pPr>
                <a:defRPr/>
              </a:pPr>
              <a:t>2/27/2012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98341F8-B8AF-44EF-90A9-8CF063BF8CF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bwMode="auto">
          <a:xfrm>
            <a:off x="0" y="0"/>
            <a:ext cx="9144000" cy="812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Rectangle 3"/>
          <p:cNvSpPr>
            <a:spLocks noGrp="1" noChangeArrowheads="1"/>
          </p:cNvSpPr>
          <p:nvPr>
            <p:ph type="body" idx="1"/>
          </p:nvPr>
        </p:nvSpPr>
        <p:spPr bwMode="auto">
          <a:xfrm>
            <a:off x="228600" y="1066800"/>
            <a:ext cx="87630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lvl1pPr>
          </a:lstStyle>
          <a:p>
            <a:pPr>
              <a:defRPr/>
            </a:pPr>
            <a:fld id="{A4DFEF23-D8A7-4B5C-9787-9AAB6FF9CCB7}" type="datetime1">
              <a:rPr lang="en-US" smtClean="0"/>
              <a:pPr>
                <a:defRPr/>
              </a:pPr>
              <a:t>2/27/2012</a:t>
            </a:fld>
            <a:endParaRPr lang="en-US"/>
          </a:p>
        </p:txBody>
      </p:sp>
      <p:sp>
        <p:nvSpPr>
          <p:cNvPr id="3"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a:lvl1pPr>
          </a:lstStyle>
          <a:p>
            <a:pPr>
              <a:defRPr/>
            </a:pPr>
            <a:endParaRPr lang="en-US"/>
          </a:p>
        </p:txBody>
      </p:sp>
      <p:sp>
        <p:nvSpPr>
          <p:cNvPr id="1030" name="Rectangle 6"/>
          <p:cNvSpPr>
            <a:spLocks noGrp="1" noChangeArrowheads="1"/>
          </p:cNvSpPr>
          <p:nvPr>
            <p:ph type="sldNum" sz="quarter" idx="4"/>
          </p:nvPr>
        </p:nvSpPr>
        <p:spPr bwMode="auto">
          <a:xfrm>
            <a:off x="72390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a:lvl1pPr>
          </a:lstStyle>
          <a:p>
            <a:pPr>
              <a:defRPr/>
            </a:pPr>
            <a:fld id="{B5AD0F7B-BD5D-4532-96A1-8D4E128F8CEE}" type="slidenum">
              <a:rPr lang="en-US"/>
              <a:pPr>
                <a:defRPr/>
              </a:pPr>
              <a:t>‹#›</a:t>
            </a:fld>
            <a:endParaRPr lang="en-US"/>
          </a:p>
        </p:txBody>
      </p:sp>
      <p:sp>
        <p:nvSpPr>
          <p:cNvPr id="1031" name="Line 7"/>
          <p:cNvSpPr>
            <a:spLocks noChangeShapeType="1"/>
          </p:cNvSpPr>
          <p:nvPr userDrawn="1"/>
        </p:nvSpPr>
        <p:spPr bwMode="auto">
          <a:xfrm>
            <a:off x="0" y="812800"/>
            <a:ext cx="9144000" cy="0"/>
          </a:xfrm>
          <a:prstGeom prst="line">
            <a:avLst/>
          </a:prstGeom>
          <a:noFill/>
          <a:ln w="25400">
            <a:solidFill>
              <a:srgbClr val="993300"/>
            </a:solidFill>
            <a:round/>
            <a:headEnd/>
            <a:tailEnd/>
          </a:ln>
          <a:effectLst/>
        </p:spPr>
        <p:txBody>
          <a:bodyPr/>
          <a:lstStyle/>
          <a:p>
            <a:pPr algn="r">
              <a:defRPr/>
            </a:pPr>
            <a:endParaRPr lang="en-US"/>
          </a:p>
        </p:txBody>
      </p:sp>
      <p:graphicFrame>
        <p:nvGraphicFramePr>
          <p:cNvPr id="1026" name="Object 8"/>
          <p:cNvGraphicFramePr>
            <a:graphicFrameLocks noChangeAspect="1"/>
          </p:cNvGraphicFramePr>
          <p:nvPr/>
        </p:nvGraphicFramePr>
        <p:xfrm>
          <a:off x="295275" y="5791200"/>
          <a:ext cx="1762125" cy="933450"/>
        </p:xfrm>
        <a:graphic>
          <a:graphicData uri="http://schemas.openxmlformats.org/presentationml/2006/ole">
            <p:oleObj spid="_x0000_s1026" name="Bitmap Image" r:id="rId15" imgW="5353036" imgH="3067898" progId="PBrush">
              <p:embed/>
            </p:oleObj>
          </a:graphicData>
        </a:graphic>
      </p:graphicFrame>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transition/>
  <p:timing>
    <p:tnLst>
      <p:par>
        <p:cTn id="1" dur="indefinite" restart="never" nodeType="tmRoot"/>
      </p:par>
    </p:tnLst>
  </p:timing>
  <p:hf hdr="0" ftr="0" dt="0"/>
  <p:txStyles>
    <p:titleStyle>
      <a:lvl1pPr algn="ctr" rtl="0" eaLnBrk="0" fontAlgn="base" hangingPunct="0">
        <a:spcBef>
          <a:spcPct val="0"/>
        </a:spcBef>
        <a:spcAft>
          <a:spcPct val="0"/>
        </a:spcAft>
        <a:defRPr sz="4000" b="1">
          <a:solidFill>
            <a:schemeClr val="bg1"/>
          </a:solidFill>
          <a:latin typeface="+mj-lt"/>
          <a:ea typeface="+mj-ea"/>
          <a:cs typeface="+mj-cs"/>
        </a:defRPr>
      </a:lvl1pPr>
      <a:lvl2pPr algn="ctr" rtl="0" eaLnBrk="0" fontAlgn="base" hangingPunct="0">
        <a:spcBef>
          <a:spcPct val="0"/>
        </a:spcBef>
        <a:spcAft>
          <a:spcPct val="0"/>
        </a:spcAft>
        <a:defRPr sz="4000" b="1">
          <a:solidFill>
            <a:schemeClr val="bg1"/>
          </a:solidFill>
          <a:latin typeface="Arial" charset="0"/>
        </a:defRPr>
      </a:lvl2pPr>
      <a:lvl3pPr algn="ctr" rtl="0" eaLnBrk="0" fontAlgn="base" hangingPunct="0">
        <a:spcBef>
          <a:spcPct val="0"/>
        </a:spcBef>
        <a:spcAft>
          <a:spcPct val="0"/>
        </a:spcAft>
        <a:defRPr sz="4000" b="1">
          <a:solidFill>
            <a:schemeClr val="bg1"/>
          </a:solidFill>
          <a:latin typeface="Arial" charset="0"/>
        </a:defRPr>
      </a:lvl3pPr>
      <a:lvl4pPr algn="ctr" rtl="0" eaLnBrk="0" fontAlgn="base" hangingPunct="0">
        <a:spcBef>
          <a:spcPct val="0"/>
        </a:spcBef>
        <a:spcAft>
          <a:spcPct val="0"/>
        </a:spcAft>
        <a:defRPr sz="4000" b="1">
          <a:solidFill>
            <a:schemeClr val="bg1"/>
          </a:solidFill>
          <a:latin typeface="Arial" charset="0"/>
        </a:defRPr>
      </a:lvl4pPr>
      <a:lvl5pPr algn="ctr" rtl="0" eaLnBrk="0" fontAlgn="base" hangingPunct="0">
        <a:spcBef>
          <a:spcPct val="0"/>
        </a:spcBef>
        <a:spcAft>
          <a:spcPct val="0"/>
        </a:spcAft>
        <a:defRPr sz="4000" b="1">
          <a:solidFill>
            <a:schemeClr val="bg1"/>
          </a:solidFill>
          <a:latin typeface="Arial" charset="0"/>
        </a:defRPr>
      </a:lvl5pPr>
      <a:lvl6pPr marL="457200" algn="ctr" rtl="0" fontAlgn="base">
        <a:spcBef>
          <a:spcPct val="0"/>
        </a:spcBef>
        <a:spcAft>
          <a:spcPct val="0"/>
        </a:spcAft>
        <a:defRPr sz="4000" b="1">
          <a:solidFill>
            <a:schemeClr val="bg1"/>
          </a:solidFill>
          <a:latin typeface="Arial" charset="0"/>
        </a:defRPr>
      </a:lvl6pPr>
      <a:lvl7pPr marL="914400" algn="ctr" rtl="0" fontAlgn="base">
        <a:spcBef>
          <a:spcPct val="0"/>
        </a:spcBef>
        <a:spcAft>
          <a:spcPct val="0"/>
        </a:spcAft>
        <a:defRPr sz="4000" b="1">
          <a:solidFill>
            <a:schemeClr val="bg1"/>
          </a:solidFill>
          <a:latin typeface="Arial" charset="0"/>
        </a:defRPr>
      </a:lvl7pPr>
      <a:lvl8pPr marL="1371600" algn="ctr" rtl="0" fontAlgn="base">
        <a:spcBef>
          <a:spcPct val="0"/>
        </a:spcBef>
        <a:spcAft>
          <a:spcPct val="0"/>
        </a:spcAft>
        <a:defRPr sz="4000" b="1">
          <a:solidFill>
            <a:schemeClr val="bg1"/>
          </a:solidFill>
          <a:latin typeface="Arial" charset="0"/>
        </a:defRPr>
      </a:lvl8pPr>
      <a:lvl9pPr marL="1828800" algn="ctr" rtl="0" fontAlgn="base">
        <a:spcBef>
          <a:spcPct val="0"/>
        </a:spcBef>
        <a:spcAft>
          <a:spcPct val="0"/>
        </a:spcAft>
        <a:defRPr sz="4000" b="1">
          <a:solidFill>
            <a:schemeClr val="bg1"/>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p:txBody>
          <a:bodyPr/>
          <a:lstStyle/>
          <a:p>
            <a:pPr eaLnBrk="1" hangingPunct="1"/>
            <a:r>
              <a:rPr lang="en-US" sz="3600" dirty="0" smtClean="0"/>
              <a:t/>
            </a:r>
            <a:br>
              <a:rPr lang="en-US" sz="3600" dirty="0" smtClean="0"/>
            </a:br>
            <a:endParaRPr lang="en-US" sz="3600" dirty="0" smtClean="0"/>
          </a:p>
        </p:txBody>
      </p:sp>
      <p:sp>
        <p:nvSpPr>
          <p:cNvPr id="3" name="Subtitle 2"/>
          <p:cNvSpPr>
            <a:spLocks noGrp="1"/>
          </p:cNvSpPr>
          <p:nvPr>
            <p:ph type="subTitle" idx="1"/>
          </p:nvPr>
        </p:nvSpPr>
        <p:spPr/>
        <p:txBody>
          <a:bodyPr/>
          <a:lstStyle/>
          <a:p>
            <a:r>
              <a:rPr lang="en-US" dirty="0" smtClean="0"/>
              <a:t>Request for Proposals (RFPs)</a:t>
            </a:r>
          </a:p>
          <a:p>
            <a:r>
              <a:rPr lang="en-US" dirty="0" smtClean="0"/>
              <a:t>for</a:t>
            </a:r>
          </a:p>
          <a:p>
            <a:r>
              <a:rPr lang="en-US" dirty="0" smtClean="0"/>
              <a:t>Personal Service Contracts (PSCs)</a:t>
            </a:r>
          </a:p>
          <a:p>
            <a:endParaRPr lang="en-US" dirty="0" smtClean="0"/>
          </a:p>
          <a:p>
            <a:r>
              <a:rPr lang="en-US" sz="2000" dirty="0" smtClean="0"/>
              <a:t>KRS 45A. 690 – 725</a:t>
            </a:r>
          </a:p>
          <a:p>
            <a:r>
              <a:rPr lang="en-US" sz="2000" dirty="0" smtClean="0"/>
              <a:t>FAP 111-43-00</a:t>
            </a:r>
            <a:endParaRPr lang="en-US" sz="2000" dirty="0"/>
          </a:p>
        </p:txBody>
      </p:sp>
      <p:sp>
        <p:nvSpPr>
          <p:cNvPr id="4" name="Slide Number Placeholder 3"/>
          <p:cNvSpPr>
            <a:spLocks noGrp="1"/>
          </p:cNvSpPr>
          <p:nvPr>
            <p:ph type="sldNum" sz="quarter" idx="12"/>
          </p:nvPr>
        </p:nvSpPr>
        <p:spPr/>
        <p:txBody>
          <a:bodyPr/>
          <a:lstStyle/>
          <a:p>
            <a:pPr>
              <a:defRPr/>
            </a:pPr>
            <a:fld id="{2B984138-2BE9-4E7E-8D7D-32AEF5DF6165}" type="slidenum">
              <a:rPr lang="en-US" smtClean="0"/>
              <a:pPr>
                <a:defRPr/>
              </a:pPr>
              <a:t>1</a:t>
            </a:fld>
            <a:endParaRPr lang="en-US"/>
          </a:p>
        </p:txBody>
      </p:sp>
      <p:pic>
        <p:nvPicPr>
          <p:cNvPr id="5" name="Picture 4" descr="Power point background.jpg"/>
          <p:cNvPicPr>
            <a:picLocks noChangeAspect="1"/>
          </p:cNvPicPr>
          <p:nvPr/>
        </p:nvPicPr>
        <p:blipFill>
          <a:blip r:embed="rId3" cstate="print"/>
          <a:stretch>
            <a:fillRect/>
          </a:stretch>
        </p:blipFill>
        <p:spPr>
          <a:xfrm>
            <a:off x="0" y="0"/>
            <a:ext cx="9144000" cy="6858000"/>
          </a:xfrm>
          <a:prstGeom prst="rect">
            <a:avLst/>
          </a:prstGeom>
        </p:spPr>
      </p:pic>
      <p:sp>
        <p:nvSpPr>
          <p:cNvPr id="6" name="TextBox 5"/>
          <p:cNvSpPr txBox="1"/>
          <p:nvPr/>
        </p:nvSpPr>
        <p:spPr>
          <a:xfrm>
            <a:off x="1236191" y="685800"/>
            <a:ext cx="6856364" cy="1938992"/>
          </a:xfrm>
          <a:prstGeom prst="rect">
            <a:avLst/>
          </a:prstGeom>
          <a:noFill/>
        </p:spPr>
        <p:txBody>
          <a:bodyPr wrap="none" rtlCol="0">
            <a:spAutoFit/>
          </a:bodyPr>
          <a:lstStyle/>
          <a:p>
            <a:pPr algn="ctr"/>
            <a:r>
              <a:rPr lang="en-US" sz="4000" b="1" dirty="0" smtClean="0">
                <a:solidFill>
                  <a:schemeClr val="bg1"/>
                </a:solidFill>
                <a:latin typeface="+mj-lt"/>
              </a:rPr>
              <a:t>Requests for Proposals</a:t>
            </a:r>
          </a:p>
          <a:p>
            <a:pPr algn="ctr"/>
            <a:r>
              <a:rPr lang="en-US" sz="4000" b="1" dirty="0" smtClean="0">
                <a:solidFill>
                  <a:schemeClr val="bg1"/>
                </a:solidFill>
                <a:latin typeface="+mj-lt"/>
              </a:rPr>
              <a:t>for</a:t>
            </a:r>
          </a:p>
          <a:p>
            <a:pPr algn="ctr"/>
            <a:r>
              <a:rPr lang="en-US" sz="4000" b="1" dirty="0" smtClean="0">
                <a:solidFill>
                  <a:schemeClr val="bg1"/>
                </a:solidFill>
                <a:latin typeface="+mj-lt"/>
              </a:rPr>
              <a:t>Personal Service Contracts</a:t>
            </a:r>
            <a:endParaRPr lang="en-US" sz="4000" b="1" dirty="0">
              <a:solidFill>
                <a:schemeClr val="bg1"/>
              </a:solidFill>
              <a:latin typeface="+mj-lt"/>
            </a:endParaRPr>
          </a:p>
        </p:txBody>
      </p:sp>
      <p:sp>
        <p:nvSpPr>
          <p:cNvPr id="7" name="TextBox 6"/>
          <p:cNvSpPr txBox="1"/>
          <p:nvPr/>
        </p:nvSpPr>
        <p:spPr>
          <a:xfrm>
            <a:off x="2139964" y="2895600"/>
            <a:ext cx="5048818" cy="2062103"/>
          </a:xfrm>
          <a:prstGeom prst="rect">
            <a:avLst/>
          </a:prstGeom>
          <a:noFill/>
        </p:spPr>
        <p:txBody>
          <a:bodyPr wrap="none" rtlCol="0">
            <a:spAutoFit/>
          </a:bodyPr>
          <a:lstStyle/>
          <a:p>
            <a:pPr algn="ctr"/>
            <a:endParaRPr lang="en-US" sz="2800" dirty="0" smtClean="0">
              <a:solidFill>
                <a:schemeClr val="bg1"/>
              </a:solidFill>
              <a:latin typeface="+mj-lt"/>
            </a:endParaRPr>
          </a:p>
          <a:p>
            <a:pPr algn="ctr"/>
            <a:endParaRPr lang="en-US" sz="2800" dirty="0" smtClean="0">
              <a:solidFill>
                <a:schemeClr val="bg1"/>
              </a:solidFill>
              <a:latin typeface="+mj-lt"/>
            </a:endParaRPr>
          </a:p>
          <a:p>
            <a:pPr algn="ctr"/>
            <a:r>
              <a:rPr lang="en-US" sz="2400" dirty="0" smtClean="0">
                <a:solidFill>
                  <a:schemeClr val="bg1"/>
                </a:solidFill>
                <a:latin typeface="+mj-lt"/>
              </a:rPr>
              <a:t>Finance and Administration Cabinet</a:t>
            </a:r>
          </a:p>
          <a:p>
            <a:pPr algn="ctr"/>
            <a:r>
              <a:rPr lang="en-US" sz="2400" dirty="0" smtClean="0">
                <a:solidFill>
                  <a:schemeClr val="bg1"/>
                </a:solidFill>
                <a:latin typeface="+mj-lt"/>
              </a:rPr>
              <a:t>Office of Procurement Services</a:t>
            </a:r>
          </a:p>
          <a:p>
            <a:pPr algn="ctr"/>
            <a:r>
              <a:rPr lang="en-US" sz="2400" dirty="0" smtClean="0">
                <a:solidFill>
                  <a:schemeClr val="bg1"/>
                </a:solidFill>
                <a:latin typeface="+mj-lt"/>
              </a:rPr>
              <a:t>2012</a:t>
            </a:r>
            <a:endParaRPr lang="en-US" sz="2400" dirty="0">
              <a:solidFill>
                <a:schemeClr val="bg1"/>
              </a:solidFill>
              <a:latin typeface="+mj-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7" name="Slide Number Placeholder 5"/>
          <p:cNvSpPr>
            <a:spLocks noGrp="1"/>
          </p:cNvSpPr>
          <p:nvPr>
            <p:ph type="sldNum" sz="quarter" idx="12"/>
          </p:nvPr>
        </p:nvSpPr>
        <p:spPr>
          <a:noFill/>
        </p:spPr>
        <p:txBody>
          <a:bodyPr/>
          <a:lstStyle/>
          <a:p>
            <a:fld id="{D66EB46B-91AF-436B-8D7B-C4FCD594E0F6}" type="slidenum">
              <a:rPr lang="en-US" smtClean="0"/>
              <a:pPr/>
              <a:t>10</a:t>
            </a:fld>
            <a:endParaRPr lang="en-US" smtClean="0"/>
          </a:p>
        </p:txBody>
      </p:sp>
      <p:sp>
        <p:nvSpPr>
          <p:cNvPr id="29698" name="Rectangle 2"/>
          <p:cNvSpPr>
            <a:spLocks noGrp="1" noChangeArrowheads="1"/>
          </p:cNvSpPr>
          <p:nvPr>
            <p:ph type="title"/>
          </p:nvPr>
        </p:nvSpPr>
        <p:spPr/>
        <p:txBody>
          <a:bodyPr/>
          <a:lstStyle/>
          <a:p>
            <a:pPr eaLnBrk="1" hangingPunct="1"/>
            <a:r>
              <a:rPr lang="en-US" sz="4400" dirty="0" smtClean="0"/>
              <a:t>FAC Review Required</a:t>
            </a:r>
          </a:p>
        </p:txBody>
      </p:sp>
      <p:sp>
        <p:nvSpPr>
          <p:cNvPr id="29699" name="Rectangle 3"/>
          <p:cNvSpPr>
            <a:spLocks noGrp="1" noChangeArrowheads="1"/>
          </p:cNvSpPr>
          <p:nvPr>
            <p:ph type="body" idx="1"/>
          </p:nvPr>
        </p:nvSpPr>
        <p:spPr/>
        <p:txBody>
          <a:bodyPr/>
          <a:lstStyle/>
          <a:p>
            <a:pPr eaLnBrk="1" hangingPunct="1">
              <a:buNone/>
            </a:pPr>
            <a:r>
              <a:rPr lang="en-US" sz="2800" dirty="0" smtClean="0"/>
              <a:t>An RFP is required for a PSC </a:t>
            </a:r>
            <a:r>
              <a:rPr lang="en-US" sz="2800" b="1" dirty="0" smtClean="0"/>
              <a:t>in any amount, </a:t>
            </a:r>
            <a:r>
              <a:rPr lang="en-US" sz="2800" dirty="0" smtClean="0"/>
              <a:t>unless an exemption from competitive exemption is requested and approved on an EO1/LOI.</a:t>
            </a:r>
          </a:p>
          <a:p>
            <a:pPr eaLnBrk="1" hangingPunct="1">
              <a:buNone/>
            </a:pPr>
            <a:endParaRPr lang="en-US" sz="2800" dirty="0" smtClean="0"/>
          </a:p>
          <a:p>
            <a:pPr eaLnBrk="1" hangingPunct="1">
              <a:buNone/>
            </a:pPr>
            <a:r>
              <a:rPr lang="en-US" sz="2800" dirty="0" smtClean="0"/>
              <a:t>Upon approval of the EO1/LOI requesting approval to issue an RFP, the RFP must be submitted to the FAC Office of Procurement Services for review and approval prior to posting to the Vendor Self Service website.  The RFP should be submitted at least one (1) week prior to the intended date for the issuance of the RFP. </a:t>
            </a:r>
          </a:p>
          <a:p>
            <a:pPr eaLnBrk="1" hangingPunct="1">
              <a:buFontTx/>
              <a:buNone/>
            </a:pPr>
            <a:endParaRPr lang="en-US" sz="2800" dirty="0" smtClean="0"/>
          </a:p>
          <a:p>
            <a:pPr lvl="1" eaLnBrk="1" hangingPunct="1">
              <a:buFontTx/>
              <a:buNone/>
            </a:pPr>
            <a:endParaRPr lang="en-US" b="1" u="sng" dirty="0" smtClean="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Vendor Self Service</a:t>
            </a:r>
            <a:endParaRPr lang="en-US" dirty="0"/>
          </a:p>
        </p:txBody>
      </p:sp>
      <p:sp>
        <p:nvSpPr>
          <p:cNvPr id="3" name="Content Placeholder 2"/>
          <p:cNvSpPr>
            <a:spLocks noGrp="1"/>
          </p:cNvSpPr>
          <p:nvPr>
            <p:ph idx="1"/>
          </p:nvPr>
        </p:nvSpPr>
        <p:spPr/>
        <p:txBody>
          <a:bodyPr/>
          <a:lstStyle/>
          <a:p>
            <a:pPr>
              <a:buNone/>
            </a:pPr>
            <a:endParaRPr lang="en-US" dirty="0" smtClean="0"/>
          </a:p>
          <a:p>
            <a:pPr>
              <a:buNone/>
            </a:pPr>
            <a:r>
              <a:rPr lang="en-US" dirty="0" smtClean="0"/>
              <a:t>Following approval from FAC, the RFP shall be posted to the Commonwealth’s eProcurement (VSS)  website for a minimum of seven (7) days.</a:t>
            </a:r>
          </a:p>
          <a:p>
            <a:pPr>
              <a:buNone/>
            </a:pPr>
            <a:endParaRPr lang="en-US" dirty="0" smtClean="0"/>
          </a:p>
          <a:p>
            <a:pPr>
              <a:buNone/>
            </a:pPr>
            <a:r>
              <a:rPr lang="en-US" dirty="0" smtClean="0"/>
              <a:t>RFP posts automatically pursuant to the Let Date entered in </a:t>
            </a:r>
            <a:r>
              <a:rPr lang="en-US" dirty="0" err="1" smtClean="0"/>
              <a:t>eMARS</a:t>
            </a:r>
            <a:r>
              <a:rPr lang="en-US" dirty="0" smtClean="0"/>
              <a:t>.</a:t>
            </a:r>
          </a:p>
          <a:p>
            <a:pPr>
              <a:buNone/>
            </a:pPr>
            <a:endParaRPr lang="en-US" dirty="0"/>
          </a:p>
        </p:txBody>
      </p:sp>
      <p:sp>
        <p:nvSpPr>
          <p:cNvPr id="4" name="Slide Number Placeholder 3"/>
          <p:cNvSpPr>
            <a:spLocks noGrp="1"/>
          </p:cNvSpPr>
          <p:nvPr>
            <p:ph type="sldNum" sz="quarter" idx="12"/>
          </p:nvPr>
        </p:nvSpPr>
        <p:spPr/>
        <p:txBody>
          <a:bodyPr/>
          <a:lstStyle/>
          <a:p>
            <a:pPr>
              <a:defRPr/>
            </a:pPr>
            <a:fld id="{1B17C551-249F-4467-9681-29998AAB8176}"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Vendor Notification</a:t>
            </a:r>
            <a:endParaRPr lang="en-US" dirty="0"/>
          </a:p>
        </p:txBody>
      </p:sp>
      <p:sp>
        <p:nvSpPr>
          <p:cNvPr id="3" name="Content Placeholder 2"/>
          <p:cNvSpPr>
            <a:spLocks noGrp="1"/>
          </p:cNvSpPr>
          <p:nvPr>
            <p:ph idx="1"/>
          </p:nvPr>
        </p:nvSpPr>
        <p:spPr/>
        <p:txBody>
          <a:bodyPr/>
          <a:lstStyle/>
          <a:p>
            <a:pPr>
              <a:buNone/>
            </a:pPr>
            <a:r>
              <a:rPr lang="en-US" dirty="0" smtClean="0"/>
              <a:t>Email notices of the RFP availability are sent to all vendors who are registered for the selected commodity code.  It is imperative that agencies select the correct code.  Do not select miscellaneous codes.</a:t>
            </a:r>
          </a:p>
          <a:p>
            <a:pPr>
              <a:buNone/>
            </a:pPr>
            <a:endParaRPr lang="en-US" dirty="0" smtClean="0"/>
          </a:p>
          <a:p>
            <a:pPr>
              <a:buNone/>
            </a:pPr>
            <a:r>
              <a:rPr lang="en-US" dirty="0" smtClean="0"/>
              <a:t>Agencies may choose multiple commodity codes so that as many vendors as possible are notified of the RFP.</a:t>
            </a:r>
            <a:endParaRPr lang="en-US" dirty="0"/>
          </a:p>
        </p:txBody>
      </p:sp>
      <p:sp>
        <p:nvSpPr>
          <p:cNvPr id="4" name="Slide Number Placeholder 3"/>
          <p:cNvSpPr>
            <a:spLocks noGrp="1"/>
          </p:cNvSpPr>
          <p:nvPr>
            <p:ph type="sldNum" sz="quarter" idx="12"/>
          </p:nvPr>
        </p:nvSpPr>
        <p:spPr/>
        <p:txBody>
          <a:bodyPr/>
          <a:lstStyle/>
          <a:p>
            <a:pPr>
              <a:defRPr/>
            </a:pPr>
            <a:fld id="{1B17C551-249F-4467-9681-29998AAB8176}" type="slidenum">
              <a:rPr lang="en-US" smtClean="0"/>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Vendor Notification</a:t>
            </a:r>
            <a:endParaRPr lang="en-US" dirty="0"/>
          </a:p>
        </p:txBody>
      </p:sp>
      <p:sp>
        <p:nvSpPr>
          <p:cNvPr id="3" name="Content Placeholder 2"/>
          <p:cNvSpPr>
            <a:spLocks noGrp="1"/>
          </p:cNvSpPr>
          <p:nvPr>
            <p:ph idx="1"/>
          </p:nvPr>
        </p:nvSpPr>
        <p:spPr/>
        <p:txBody>
          <a:bodyPr/>
          <a:lstStyle/>
          <a:p>
            <a:pPr marL="514350" indent="-514350">
              <a:buNone/>
            </a:pPr>
            <a:r>
              <a:rPr lang="en-US" dirty="0" smtClean="0"/>
              <a:t>If the agency is aware of potential vendors, DO NOT enter them under the Vendor Tab.  This prevents the automatic email notification process.</a:t>
            </a:r>
          </a:p>
          <a:p>
            <a:pPr marL="514350" indent="-514350">
              <a:buNone/>
            </a:pPr>
            <a:r>
              <a:rPr lang="en-US" dirty="0" smtClean="0"/>
              <a:t>Any suggested vendors must be entered on the free form vendor tab.  </a:t>
            </a:r>
          </a:p>
          <a:p>
            <a:pPr marL="514350" indent="-514350">
              <a:buNone/>
            </a:pPr>
            <a:r>
              <a:rPr lang="en-US" dirty="0" smtClean="0"/>
              <a:t>Always include the incumbent vendor if the RFP is a re-bid of a current service.</a:t>
            </a:r>
          </a:p>
        </p:txBody>
      </p:sp>
      <p:sp>
        <p:nvSpPr>
          <p:cNvPr id="4" name="Slide Number Placeholder 3"/>
          <p:cNvSpPr>
            <a:spLocks noGrp="1"/>
          </p:cNvSpPr>
          <p:nvPr>
            <p:ph type="sldNum" sz="quarter" idx="12"/>
          </p:nvPr>
        </p:nvSpPr>
        <p:spPr/>
        <p:txBody>
          <a:bodyPr/>
          <a:lstStyle/>
          <a:p>
            <a:pPr>
              <a:defRPr/>
            </a:pPr>
            <a:fld id="{1B17C551-249F-4467-9681-29998AAB8176}" type="slidenum">
              <a:rPr lang="en-US" smtClean="0"/>
              <a:pPr>
                <a:defRPr/>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Confidentiality</a:t>
            </a:r>
            <a:endParaRPr lang="en-US" dirty="0"/>
          </a:p>
        </p:txBody>
      </p:sp>
      <p:sp>
        <p:nvSpPr>
          <p:cNvPr id="3" name="Content Placeholder 2"/>
          <p:cNvSpPr>
            <a:spLocks noGrp="1"/>
          </p:cNvSpPr>
          <p:nvPr>
            <p:ph idx="1"/>
          </p:nvPr>
        </p:nvSpPr>
        <p:spPr/>
        <p:txBody>
          <a:bodyPr/>
          <a:lstStyle/>
          <a:p>
            <a:pPr>
              <a:buNone/>
            </a:pPr>
            <a:r>
              <a:rPr lang="en-US" dirty="0" smtClean="0"/>
              <a:t>All questions related to the RFP must be directed to the Buyer assigned to the RFP.  The Buyer is the </a:t>
            </a:r>
            <a:r>
              <a:rPr lang="en-US" u="sng" dirty="0" smtClean="0"/>
              <a:t>Sole</a:t>
            </a:r>
            <a:r>
              <a:rPr lang="en-US" dirty="0" smtClean="0"/>
              <a:t> point of contract throughout the RFP process.</a:t>
            </a:r>
          </a:p>
          <a:p>
            <a:pPr>
              <a:buNone/>
            </a:pPr>
            <a:endParaRPr lang="en-US" dirty="0" smtClean="0"/>
          </a:p>
          <a:p>
            <a:pPr>
              <a:buNone/>
            </a:pPr>
            <a:r>
              <a:rPr lang="en-US" dirty="0" smtClean="0"/>
              <a:t>All information related to the RFP must remain confidential until the contract is awarded.</a:t>
            </a:r>
            <a:endParaRPr lang="en-US" dirty="0"/>
          </a:p>
        </p:txBody>
      </p:sp>
      <p:sp>
        <p:nvSpPr>
          <p:cNvPr id="4" name="Slide Number Placeholder 3"/>
          <p:cNvSpPr>
            <a:spLocks noGrp="1"/>
          </p:cNvSpPr>
          <p:nvPr>
            <p:ph type="sldNum" sz="quarter" idx="12"/>
          </p:nvPr>
        </p:nvSpPr>
        <p:spPr/>
        <p:txBody>
          <a:bodyPr/>
          <a:lstStyle/>
          <a:p>
            <a:pPr>
              <a:defRPr/>
            </a:pPr>
            <a:fld id="{1B17C551-249F-4467-9681-29998AAB8176}"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Confidentiality</a:t>
            </a:r>
            <a:endParaRPr lang="en-US" dirty="0"/>
          </a:p>
        </p:txBody>
      </p:sp>
      <p:sp>
        <p:nvSpPr>
          <p:cNvPr id="3" name="Content Placeholder 2"/>
          <p:cNvSpPr>
            <a:spLocks noGrp="1"/>
          </p:cNvSpPr>
          <p:nvPr>
            <p:ph idx="1"/>
          </p:nvPr>
        </p:nvSpPr>
        <p:spPr/>
        <p:txBody>
          <a:bodyPr/>
          <a:lstStyle/>
          <a:p>
            <a:pPr>
              <a:buNone/>
            </a:pPr>
            <a:r>
              <a:rPr lang="en-US" dirty="0" smtClean="0"/>
              <a:t>Failure to maintain confidentiality throughout the process and prior to the award may:</a:t>
            </a:r>
          </a:p>
          <a:p>
            <a:pPr lvl="1"/>
            <a:endParaRPr lang="en-US" dirty="0" smtClean="0"/>
          </a:p>
          <a:p>
            <a:pPr lvl="1"/>
            <a:r>
              <a:rPr lang="en-US" dirty="0" smtClean="0"/>
              <a:t>Result in vendor disqualification</a:t>
            </a:r>
          </a:p>
          <a:p>
            <a:pPr lvl="1"/>
            <a:r>
              <a:rPr lang="en-US" dirty="0" smtClean="0"/>
              <a:t>Slow the procurement process</a:t>
            </a:r>
          </a:p>
          <a:p>
            <a:pPr lvl="1"/>
            <a:r>
              <a:rPr lang="en-US" dirty="0" smtClean="0"/>
              <a:t>Delay contract award</a:t>
            </a:r>
          </a:p>
          <a:p>
            <a:pPr lvl="1"/>
            <a:r>
              <a:rPr lang="en-US" dirty="0" smtClean="0"/>
              <a:t>Require termination of the RFP</a:t>
            </a:r>
          </a:p>
          <a:p>
            <a:pPr lvl="1"/>
            <a:r>
              <a:rPr lang="en-US" dirty="0" smtClean="0"/>
              <a:t>Result in a protest</a:t>
            </a:r>
            <a:endParaRPr lang="en-US" dirty="0"/>
          </a:p>
        </p:txBody>
      </p:sp>
      <p:sp>
        <p:nvSpPr>
          <p:cNvPr id="4" name="Slide Number Placeholder 3"/>
          <p:cNvSpPr>
            <a:spLocks noGrp="1"/>
          </p:cNvSpPr>
          <p:nvPr>
            <p:ph type="sldNum" sz="quarter" idx="12"/>
          </p:nvPr>
        </p:nvSpPr>
        <p:spPr/>
        <p:txBody>
          <a:bodyPr/>
          <a:lstStyle/>
          <a:p>
            <a:pPr>
              <a:defRPr/>
            </a:pPr>
            <a:fld id="{1B17C551-249F-4467-9681-29998AAB8176}" type="slidenum">
              <a:rPr lang="en-US" smtClean="0"/>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5" name="Slide Number Placeholder 5"/>
          <p:cNvSpPr txBox="1">
            <a:spLocks noGrp="1"/>
          </p:cNvSpPr>
          <p:nvPr/>
        </p:nvSpPr>
        <p:spPr bwMode="auto">
          <a:xfrm>
            <a:off x="7239000" y="6400800"/>
            <a:ext cx="1905000" cy="457200"/>
          </a:xfrm>
          <a:prstGeom prst="rect">
            <a:avLst/>
          </a:prstGeom>
          <a:noFill/>
          <a:ln w="9525">
            <a:noFill/>
            <a:miter lim="800000"/>
            <a:headEnd/>
            <a:tailEnd/>
          </a:ln>
        </p:spPr>
        <p:txBody>
          <a:bodyPr/>
          <a:lstStyle/>
          <a:p>
            <a:pPr algn="r"/>
            <a:fld id="{C2DD9D94-95BE-4F50-981B-B9F8FDAB1F04}" type="slidenum">
              <a:rPr lang="en-US"/>
              <a:pPr algn="r"/>
              <a:t>16</a:t>
            </a:fld>
            <a:endParaRPr lang="en-US"/>
          </a:p>
        </p:txBody>
      </p:sp>
      <p:sp>
        <p:nvSpPr>
          <p:cNvPr id="31746" name="Rectangle 2"/>
          <p:cNvSpPr>
            <a:spLocks noGrp="1" noChangeArrowheads="1"/>
          </p:cNvSpPr>
          <p:nvPr>
            <p:ph type="title" idx="4294967295"/>
          </p:nvPr>
        </p:nvSpPr>
        <p:spPr/>
        <p:txBody>
          <a:bodyPr/>
          <a:lstStyle/>
          <a:p>
            <a:pPr eaLnBrk="1" hangingPunct="1"/>
            <a:r>
              <a:rPr lang="en-US" sz="4400" dirty="0" smtClean="0"/>
              <a:t>Statement of Work</a:t>
            </a:r>
          </a:p>
        </p:txBody>
      </p:sp>
      <p:sp>
        <p:nvSpPr>
          <p:cNvPr id="31747" name="Rectangle 3"/>
          <p:cNvSpPr>
            <a:spLocks noGrp="1" noChangeArrowheads="1"/>
          </p:cNvSpPr>
          <p:nvPr>
            <p:ph type="body" idx="4294967295"/>
          </p:nvPr>
        </p:nvSpPr>
        <p:spPr/>
        <p:txBody>
          <a:bodyPr/>
          <a:lstStyle/>
          <a:p>
            <a:pPr eaLnBrk="1" hangingPunct="1">
              <a:buNone/>
            </a:pPr>
            <a:r>
              <a:rPr lang="en-US" dirty="0" smtClean="0"/>
              <a:t>The quality of responses received from the RFP is directly related to the quality and completeness of the RFP, particularly the Statement of Work (SOW).</a:t>
            </a:r>
          </a:p>
          <a:p>
            <a:pPr eaLnBrk="1" hangingPunct="1">
              <a:buNone/>
            </a:pPr>
            <a:r>
              <a:rPr lang="en-US" dirty="0" smtClean="0"/>
              <a:t>It is the foundation of the contract resulting from the RFP.</a:t>
            </a:r>
          </a:p>
          <a:p>
            <a:pPr eaLnBrk="1" hangingPunct="1">
              <a:buNone/>
            </a:pPr>
            <a:r>
              <a:rPr lang="en-US" dirty="0" smtClean="0"/>
              <a:t>It must provide potential offerors a clear understanding of the requirements, evaluation criteria information and instructions on how to submit the proposal.</a:t>
            </a:r>
          </a:p>
          <a:p>
            <a:pPr lvl="1" eaLnBrk="1" hangingPunct="1"/>
            <a:endParaRPr lang="en-US" sz="2400" dirty="0" smtClean="0"/>
          </a:p>
        </p:txBody>
      </p:sp>
      <p:sp>
        <p:nvSpPr>
          <p:cNvPr id="5" name="Slide Number Placeholder 4"/>
          <p:cNvSpPr>
            <a:spLocks noGrp="1"/>
          </p:cNvSpPr>
          <p:nvPr>
            <p:ph type="sldNum" sz="quarter" idx="12"/>
          </p:nvPr>
        </p:nvSpPr>
        <p:spPr/>
        <p:txBody>
          <a:bodyPr/>
          <a:lstStyle/>
          <a:p>
            <a:pPr>
              <a:defRPr/>
            </a:pPr>
            <a:fld id="{19D68D29-1527-42BE-87AF-8BFD72244D22}" type="slidenum">
              <a:rPr lang="en-US" smtClean="0"/>
              <a:pPr>
                <a:defRPr/>
              </a:pPr>
              <a:t>16</a:t>
            </a:fld>
            <a:endParaRPr lang="en-U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89" name="Slide Number Placeholder 5"/>
          <p:cNvSpPr txBox="1">
            <a:spLocks noGrp="1"/>
          </p:cNvSpPr>
          <p:nvPr/>
        </p:nvSpPr>
        <p:spPr bwMode="auto">
          <a:xfrm>
            <a:off x="7239000" y="6400800"/>
            <a:ext cx="1905000" cy="457200"/>
          </a:xfrm>
          <a:prstGeom prst="rect">
            <a:avLst/>
          </a:prstGeom>
          <a:noFill/>
          <a:ln w="9525">
            <a:noFill/>
            <a:miter lim="800000"/>
            <a:headEnd/>
            <a:tailEnd/>
          </a:ln>
        </p:spPr>
        <p:txBody>
          <a:bodyPr/>
          <a:lstStyle/>
          <a:p>
            <a:pPr algn="r"/>
            <a:fld id="{594A10DE-0D2A-4A00-9681-9BB31A389D47}" type="slidenum">
              <a:rPr lang="en-US"/>
              <a:pPr algn="r"/>
              <a:t>17</a:t>
            </a:fld>
            <a:endParaRPr lang="en-US"/>
          </a:p>
        </p:txBody>
      </p:sp>
      <p:sp>
        <p:nvSpPr>
          <p:cNvPr id="37890" name="Rectangle 2"/>
          <p:cNvSpPr>
            <a:spLocks noGrp="1" noChangeArrowheads="1"/>
          </p:cNvSpPr>
          <p:nvPr>
            <p:ph type="title" idx="4294967295"/>
          </p:nvPr>
        </p:nvSpPr>
        <p:spPr>
          <a:xfrm>
            <a:off x="0" y="0"/>
            <a:ext cx="9144000" cy="812800"/>
          </a:xfrm>
        </p:spPr>
        <p:txBody>
          <a:bodyPr/>
          <a:lstStyle/>
          <a:p>
            <a:pPr eaLnBrk="1" hangingPunct="1"/>
            <a:r>
              <a:rPr lang="en-US" dirty="0" smtClean="0"/>
              <a:t>A good SOW….</a:t>
            </a:r>
          </a:p>
        </p:txBody>
      </p:sp>
      <p:sp>
        <p:nvSpPr>
          <p:cNvPr id="37891" name="Rectangle 3"/>
          <p:cNvSpPr>
            <a:spLocks noGrp="1" noChangeArrowheads="1"/>
          </p:cNvSpPr>
          <p:nvPr>
            <p:ph type="body" idx="4294967295"/>
          </p:nvPr>
        </p:nvSpPr>
        <p:spPr>
          <a:xfrm>
            <a:off x="228600" y="1066800"/>
            <a:ext cx="8763000" cy="4327338"/>
          </a:xfrm>
        </p:spPr>
        <p:txBody>
          <a:bodyPr>
            <a:spAutoFit/>
          </a:bodyPr>
          <a:lstStyle/>
          <a:p>
            <a:r>
              <a:rPr lang="en-US" dirty="0" smtClean="0"/>
              <a:t>Clearly describes the required services.</a:t>
            </a:r>
          </a:p>
          <a:p>
            <a:r>
              <a:rPr lang="en-US" dirty="0" smtClean="0"/>
              <a:t>Makes a clear cut division of responsibility between government and contractors</a:t>
            </a:r>
          </a:p>
          <a:p>
            <a:r>
              <a:rPr lang="en-US" dirty="0" smtClean="0"/>
              <a:t>Allows for maximum competition.</a:t>
            </a:r>
          </a:p>
          <a:p>
            <a:r>
              <a:rPr lang="en-US" dirty="0" smtClean="0"/>
              <a:t>Contributes to obtaining the required services  at the lowest possible cost using a fair, equitable and transparent contract award process.</a:t>
            </a:r>
          </a:p>
        </p:txBody>
      </p:sp>
      <p:sp>
        <p:nvSpPr>
          <p:cNvPr id="5" name="Slide Number Placeholder 4"/>
          <p:cNvSpPr>
            <a:spLocks noGrp="1"/>
          </p:cNvSpPr>
          <p:nvPr>
            <p:ph type="sldNum" sz="quarter" idx="12"/>
          </p:nvPr>
        </p:nvSpPr>
        <p:spPr/>
        <p:txBody>
          <a:bodyPr/>
          <a:lstStyle/>
          <a:p>
            <a:pPr>
              <a:defRPr/>
            </a:pPr>
            <a:fld id="{19D68D29-1527-42BE-87AF-8BFD72244D22}" type="slidenum">
              <a:rPr lang="en-US" smtClean="0"/>
              <a:pPr>
                <a:defRPr/>
              </a:pPr>
              <a:t>17</a:t>
            </a:fld>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Schedule of RFP Activities</a:t>
            </a:r>
            <a:endParaRPr lang="en-US" dirty="0"/>
          </a:p>
        </p:txBody>
      </p:sp>
      <p:sp>
        <p:nvSpPr>
          <p:cNvPr id="3" name="Content Placeholder 2"/>
          <p:cNvSpPr>
            <a:spLocks noGrp="1"/>
          </p:cNvSpPr>
          <p:nvPr>
            <p:ph idx="1"/>
          </p:nvPr>
        </p:nvSpPr>
        <p:spPr/>
        <p:txBody>
          <a:bodyPr/>
          <a:lstStyle/>
          <a:p>
            <a:pPr>
              <a:buNone/>
            </a:pPr>
            <a:r>
              <a:rPr lang="en-US" dirty="0" smtClean="0"/>
              <a:t>Presents the major activities associated with the RFP distribution, written questions and proposal submission.  </a:t>
            </a:r>
          </a:p>
          <a:p>
            <a:pPr>
              <a:buNone/>
            </a:pPr>
            <a:r>
              <a:rPr lang="en-US" dirty="0" smtClean="0"/>
              <a:t>While there is no guaranteed date of award, an anticipated date of award </a:t>
            </a:r>
            <a:r>
              <a:rPr lang="en-US" u="sng" dirty="0" smtClean="0"/>
              <a:t>may</a:t>
            </a:r>
            <a:r>
              <a:rPr lang="en-US" dirty="0" smtClean="0"/>
              <a:t> be provided.  </a:t>
            </a:r>
          </a:p>
          <a:p>
            <a:pPr>
              <a:buNone/>
            </a:pPr>
            <a:r>
              <a:rPr lang="en-US" dirty="0" smtClean="0"/>
              <a:t>The Commonwealth reserves the right at its sole discretion to change the Schedule of Activities, including the associated dates and times.</a:t>
            </a:r>
          </a:p>
          <a:p>
            <a:pPr>
              <a:buNone/>
            </a:pPr>
            <a:endParaRPr lang="en-US" dirty="0" smtClean="0"/>
          </a:p>
        </p:txBody>
      </p:sp>
      <p:sp>
        <p:nvSpPr>
          <p:cNvPr id="4" name="Slide Number Placeholder 3"/>
          <p:cNvSpPr>
            <a:spLocks noGrp="1"/>
          </p:cNvSpPr>
          <p:nvPr>
            <p:ph type="sldNum" sz="quarter" idx="12"/>
          </p:nvPr>
        </p:nvSpPr>
        <p:spPr/>
        <p:txBody>
          <a:bodyPr/>
          <a:lstStyle/>
          <a:p>
            <a:pPr>
              <a:defRPr/>
            </a:pPr>
            <a:fld id="{1B17C551-249F-4467-9681-29998AAB8176}"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Schedule of RFP Activities</a:t>
            </a:r>
            <a:endParaRPr lang="en-US" dirty="0"/>
          </a:p>
        </p:txBody>
      </p:sp>
      <p:graphicFrame>
        <p:nvGraphicFramePr>
          <p:cNvPr id="5" name="Content Placeholder 4"/>
          <p:cNvGraphicFramePr>
            <a:graphicFrameLocks noGrp="1"/>
          </p:cNvGraphicFramePr>
          <p:nvPr>
            <p:ph idx="1"/>
          </p:nvPr>
        </p:nvGraphicFramePr>
        <p:xfrm>
          <a:off x="228600" y="1066800"/>
          <a:ext cx="8763000" cy="2966720"/>
        </p:xfrm>
        <a:graphic>
          <a:graphicData uri="http://schemas.openxmlformats.org/drawingml/2006/table">
            <a:tbl>
              <a:tblPr bandRow="1">
                <a:tableStyleId>{10A1B5D5-9B99-4C35-A422-299274C87663}</a:tableStyleId>
              </a:tblPr>
              <a:tblGrid>
                <a:gridCol w="7543800"/>
                <a:gridCol w="1219200"/>
              </a:tblGrid>
              <a:tr h="370840">
                <a:tc>
                  <a:txBody>
                    <a:bodyPr/>
                    <a:lstStyle/>
                    <a:p>
                      <a:r>
                        <a:rPr lang="en-US" dirty="0" smtClean="0"/>
                        <a:t>Release of RFP</a:t>
                      </a:r>
                      <a:endParaRPr lang="en-US" dirty="0"/>
                    </a:p>
                  </a:txBody>
                  <a:tcPr/>
                </a:tc>
                <a:tc>
                  <a:txBody>
                    <a:bodyPr/>
                    <a:lstStyle/>
                    <a:p>
                      <a:r>
                        <a:rPr lang="en-US" dirty="0" smtClean="0"/>
                        <a:t>Date</a:t>
                      </a:r>
                      <a:endParaRPr lang="en-US" dirty="0"/>
                    </a:p>
                  </a:txBody>
                  <a:tcPr/>
                </a:tc>
              </a:tr>
              <a:tr h="370840">
                <a:tc>
                  <a:txBody>
                    <a:bodyPr/>
                    <a:lstStyle/>
                    <a:p>
                      <a:r>
                        <a:rPr lang="en-US" dirty="0" smtClean="0"/>
                        <a:t>Written Questions due by _______ P.M.  (optional)</a:t>
                      </a:r>
                      <a:endParaRPr lang="en-US" dirty="0"/>
                    </a:p>
                  </a:txBody>
                  <a:tcPr/>
                </a:tc>
                <a:tc>
                  <a:txBody>
                    <a:bodyPr/>
                    <a:lstStyle/>
                    <a:p>
                      <a:r>
                        <a:rPr lang="en-US" dirty="0" smtClean="0"/>
                        <a:t>Date</a:t>
                      </a:r>
                      <a:endParaRPr lang="en-US" dirty="0"/>
                    </a:p>
                  </a:txBody>
                  <a:tcPr/>
                </a:tc>
              </a:tr>
              <a:tr h="370840">
                <a:tc>
                  <a:txBody>
                    <a:bodyPr/>
                    <a:lstStyle/>
                    <a:p>
                      <a:r>
                        <a:rPr lang="en-US" dirty="0" smtClean="0"/>
                        <a:t>Anticipated Commonwealth Response to Written Questions</a:t>
                      </a:r>
                      <a:endParaRPr lang="en-US" dirty="0"/>
                    </a:p>
                  </a:txBody>
                  <a:tcPr/>
                </a:tc>
                <a:tc>
                  <a:txBody>
                    <a:bodyPr/>
                    <a:lstStyle/>
                    <a:p>
                      <a:r>
                        <a:rPr lang="en-US" dirty="0" smtClean="0"/>
                        <a:t>Date</a:t>
                      </a:r>
                      <a:endParaRPr lang="en-US" dirty="0"/>
                    </a:p>
                  </a:txBody>
                  <a:tcPr/>
                </a:tc>
              </a:tr>
              <a:tr h="370840">
                <a:tc>
                  <a:txBody>
                    <a:bodyPr/>
                    <a:lstStyle/>
                    <a:p>
                      <a:r>
                        <a:rPr lang="en-US" dirty="0" smtClean="0"/>
                        <a:t>Vendor Conference (optional)</a:t>
                      </a:r>
                      <a:endParaRPr lang="en-US" dirty="0"/>
                    </a:p>
                  </a:txBody>
                  <a:tcPr/>
                </a:tc>
                <a:tc>
                  <a:txBody>
                    <a:bodyPr/>
                    <a:lstStyle/>
                    <a:p>
                      <a:r>
                        <a:rPr lang="en-US" dirty="0" smtClean="0"/>
                        <a:t>Date</a:t>
                      </a:r>
                      <a:endParaRPr lang="en-US" dirty="0"/>
                    </a:p>
                  </a:txBody>
                  <a:tcPr/>
                </a:tc>
              </a:tr>
              <a:tr h="370840">
                <a:tc>
                  <a:txBody>
                    <a:bodyPr/>
                    <a:lstStyle/>
                    <a:p>
                      <a:r>
                        <a:rPr lang="en-US" dirty="0" smtClean="0"/>
                        <a:t>Anticipated Commonwealth Response to Vendor Conference Questions</a:t>
                      </a:r>
                      <a:endParaRPr lang="en-US" dirty="0"/>
                    </a:p>
                  </a:txBody>
                  <a:tcPr/>
                </a:tc>
                <a:tc>
                  <a:txBody>
                    <a:bodyPr/>
                    <a:lstStyle/>
                    <a:p>
                      <a:r>
                        <a:rPr lang="en-US" dirty="0" smtClean="0"/>
                        <a:t>Date</a:t>
                      </a:r>
                      <a:endParaRPr lang="en-US" dirty="0"/>
                    </a:p>
                  </a:txBody>
                  <a:tcPr/>
                </a:tc>
              </a:tr>
              <a:tr h="370840">
                <a:tc>
                  <a:txBody>
                    <a:bodyPr/>
                    <a:lstStyle/>
                    <a:p>
                      <a:r>
                        <a:rPr lang="en-US" dirty="0" smtClean="0"/>
                        <a:t>Proposals Due by ______ P.M.</a:t>
                      </a:r>
                      <a:endParaRPr lang="en-US" dirty="0"/>
                    </a:p>
                  </a:txBody>
                  <a:tcPr/>
                </a:tc>
                <a:tc>
                  <a:txBody>
                    <a:bodyPr/>
                    <a:lstStyle/>
                    <a:p>
                      <a:r>
                        <a:rPr lang="en-US" dirty="0" smtClean="0"/>
                        <a:t>Date</a:t>
                      </a:r>
                      <a:endParaRPr lang="en-US" dirty="0"/>
                    </a:p>
                  </a:txBody>
                  <a:tcPr/>
                </a:tc>
              </a:tr>
              <a:tr h="370840">
                <a:tc>
                  <a:txBody>
                    <a:bodyPr/>
                    <a:lstStyle/>
                    <a:p>
                      <a:r>
                        <a:rPr lang="en-US" dirty="0" smtClean="0"/>
                        <a:t>Anticipated Date of Award (optional)</a:t>
                      </a:r>
                      <a:endParaRPr lang="en-US" dirty="0"/>
                    </a:p>
                  </a:txBody>
                  <a:tcPr/>
                </a:tc>
                <a:tc>
                  <a:txBody>
                    <a:bodyPr/>
                    <a:lstStyle/>
                    <a:p>
                      <a:r>
                        <a:rPr lang="en-US" dirty="0" smtClean="0"/>
                        <a:t>Date</a:t>
                      </a:r>
                      <a:endParaRPr lang="en-US" dirty="0"/>
                    </a:p>
                  </a:txBody>
                  <a:tcPr/>
                </a:tc>
              </a:tr>
              <a:tr h="370840">
                <a:tc>
                  <a:txBody>
                    <a:bodyPr/>
                    <a:lstStyle/>
                    <a:p>
                      <a:r>
                        <a:rPr lang="en-US" dirty="0" smtClean="0"/>
                        <a:t>Anticipated Contract Effective Date (optional)</a:t>
                      </a:r>
                      <a:endParaRPr lang="en-US" dirty="0"/>
                    </a:p>
                  </a:txBody>
                  <a:tcPr/>
                </a:tc>
                <a:tc>
                  <a:txBody>
                    <a:bodyPr/>
                    <a:lstStyle/>
                    <a:p>
                      <a:r>
                        <a:rPr lang="en-US" dirty="0" smtClean="0"/>
                        <a:t>Date</a:t>
                      </a:r>
                      <a:endParaRPr lang="en-US" dirty="0"/>
                    </a:p>
                  </a:txBody>
                  <a:tcPr/>
                </a:tc>
              </a:tr>
            </a:tbl>
          </a:graphicData>
        </a:graphic>
      </p:graphicFrame>
      <p:sp>
        <p:nvSpPr>
          <p:cNvPr id="4" name="Slide Number Placeholder 3"/>
          <p:cNvSpPr>
            <a:spLocks noGrp="1"/>
          </p:cNvSpPr>
          <p:nvPr>
            <p:ph type="sldNum" sz="quarter" idx="12"/>
          </p:nvPr>
        </p:nvSpPr>
        <p:spPr/>
        <p:txBody>
          <a:bodyPr/>
          <a:lstStyle/>
          <a:p>
            <a:pPr>
              <a:defRPr/>
            </a:pPr>
            <a:fld id="{1B17C551-249F-4467-9681-29998AAB8176}" type="slidenum">
              <a:rPr lang="en-US" smtClean="0"/>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KRS 45A – Model Procurement Code</a:t>
            </a:r>
            <a:endParaRPr lang="en-US" dirty="0"/>
          </a:p>
        </p:txBody>
      </p:sp>
      <p:sp>
        <p:nvSpPr>
          <p:cNvPr id="3" name="Content Placeholder 2"/>
          <p:cNvSpPr>
            <a:spLocks noGrp="1"/>
          </p:cNvSpPr>
          <p:nvPr>
            <p:ph idx="1"/>
          </p:nvPr>
        </p:nvSpPr>
        <p:spPr/>
        <p:txBody>
          <a:bodyPr/>
          <a:lstStyle/>
          <a:p>
            <a:pPr>
              <a:buNone/>
            </a:pPr>
            <a:r>
              <a:rPr lang="en-US" sz="2000" b="1" dirty="0" smtClean="0"/>
              <a:t>45A.010 Purposes and Policies</a:t>
            </a:r>
            <a:endParaRPr lang="en-US" sz="2000" dirty="0" smtClean="0"/>
          </a:p>
          <a:p>
            <a:pPr>
              <a:buNone/>
            </a:pPr>
            <a:r>
              <a:rPr lang="en-US" sz="2000" dirty="0" smtClean="0"/>
              <a:t> (2) The underlying purposes and policies of this code shall be: </a:t>
            </a:r>
          </a:p>
          <a:p>
            <a:r>
              <a:rPr lang="en-US" sz="2000" dirty="0" smtClean="0"/>
              <a:t> (a) To simplify, clarify, and modernize the law governing purchasing by the Commonwealth; </a:t>
            </a:r>
          </a:p>
          <a:p>
            <a:r>
              <a:rPr lang="en-US" sz="2000" dirty="0" smtClean="0"/>
              <a:t>(b) To permit the continued development of purchasing policies and practices; </a:t>
            </a:r>
          </a:p>
          <a:p>
            <a:r>
              <a:rPr lang="en-US" sz="2000" dirty="0" smtClean="0"/>
              <a:t>(c) To make as consistent as possible the purchasing laws among the various states; </a:t>
            </a:r>
          </a:p>
          <a:p>
            <a:r>
              <a:rPr lang="en-US" sz="2000" dirty="0" smtClean="0"/>
              <a:t>(d) To provide for increased public confidence in the procedures followed in public procurement; </a:t>
            </a:r>
          </a:p>
          <a:p>
            <a:r>
              <a:rPr lang="en-US" sz="2000" dirty="0" smtClean="0"/>
              <a:t>(e) To insure the fair and equitable treatment of all persons who deal with the procurement system of the Commonwealth; </a:t>
            </a:r>
          </a:p>
          <a:p>
            <a:r>
              <a:rPr lang="en-US" sz="2000" dirty="0" smtClean="0"/>
              <a:t>(f) To provide increased economy in state procurement activities by fostering effective competition; and </a:t>
            </a:r>
          </a:p>
          <a:p>
            <a:r>
              <a:rPr lang="en-US" sz="2000" dirty="0" smtClean="0"/>
              <a:t>(g) To provide safeguards for the maintenance of a procurement system of quality and integrity.</a:t>
            </a:r>
          </a:p>
          <a:p>
            <a:pPr marL="457200" indent="-457200">
              <a:buNone/>
            </a:pPr>
            <a:endParaRPr lang="en-US" sz="2000" dirty="0"/>
          </a:p>
        </p:txBody>
      </p:sp>
      <p:sp>
        <p:nvSpPr>
          <p:cNvPr id="4" name="Slide Number Placeholder 3"/>
          <p:cNvSpPr>
            <a:spLocks noGrp="1"/>
          </p:cNvSpPr>
          <p:nvPr>
            <p:ph type="sldNum" sz="quarter" idx="12"/>
          </p:nvPr>
        </p:nvSpPr>
        <p:spPr/>
        <p:txBody>
          <a:bodyPr/>
          <a:lstStyle/>
          <a:p>
            <a:pPr>
              <a:defRPr/>
            </a:pPr>
            <a:fld id="{1B17C551-249F-4467-9681-29998AAB8176}" type="slidenum">
              <a:rPr lang="en-US" smtClean="0"/>
              <a:pPr>
                <a:defRPr/>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Vendor Conference</a:t>
            </a:r>
            <a:endParaRPr lang="en-US" dirty="0"/>
          </a:p>
        </p:txBody>
      </p:sp>
      <p:sp>
        <p:nvSpPr>
          <p:cNvPr id="3" name="Content Placeholder 2"/>
          <p:cNvSpPr>
            <a:spLocks noGrp="1"/>
          </p:cNvSpPr>
          <p:nvPr>
            <p:ph idx="1"/>
          </p:nvPr>
        </p:nvSpPr>
        <p:spPr/>
        <p:txBody>
          <a:bodyPr/>
          <a:lstStyle/>
          <a:p>
            <a:pPr>
              <a:buNone/>
            </a:pPr>
            <a:r>
              <a:rPr lang="en-US" dirty="0" smtClean="0"/>
              <a:t>Vendor Conference is Optional.  </a:t>
            </a:r>
          </a:p>
          <a:p>
            <a:r>
              <a:rPr lang="en-US" dirty="0" smtClean="0"/>
              <a:t>Sign In sheets required for all in attendance.</a:t>
            </a:r>
          </a:p>
          <a:p>
            <a:r>
              <a:rPr lang="en-US" dirty="0" smtClean="0"/>
              <a:t>Conducted by the Buyer </a:t>
            </a:r>
          </a:p>
          <a:p>
            <a:r>
              <a:rPr lang="en-US" dirty="0" smtClean="0"/>
              <a:t>Information on the Meeting Process</a:t>
            </a:r>
          </a:p>
          <a:p>
            <a:r>
              <a:rPr lang="en-US" dirty="0" smtClean="0"/>
              <a:t>Questions are recorded and answers posted 	in the form of an addendum to the 	solicitation.</a:t>
            </a:r>
          </a:p>
          <a:p>
            <a:r>
              <a:rPr lang="en-US" dirty="0" smtClean="0"/>
              <a:t>Attendees advised that any answers provided 	at the meeting are not binding.</a:t>
            </a:r>
          </a:p>
          <a:p>
            <a:pPr>
              <a:buNone/>
            </a:pPr>
            <a:r>
              <a:rPr lang="en-US" dirty="0" smtClean="0"/>
              <a:t>	</a:t>
            </a:r>
          </a:p>
        </p:txBody>
      </p:sp>
      <p:sp>
        <p:nvSpPr>
          <p:cNvPr id="4" name="Slide Number Placeholder 3"/>
          <p:cNvSpPr>
            <a:spLocks noGrp="1"/>
          </p:cNvSpPr>
          <p:nvPr>
            <p:ph type="sldNum" sz="quarter" idx="12"/>
          </p:nvPr>
        </p:nvSpPr>
        <p:spPr/>
        <p:txBody>
          <a:bodyPr/>
          <a:lstStyle/>
          <a:p>
            <a:pPr>
              <a:defRPr/>
            </a:pPr>
            <a:fld id="{1B17C551-249F-4467-9681-29998AAB8176}" type="slidenum">
              <a:rPr lang="en-US" smtClean="0"/>
              <a:pPr>
                <a:defRPr/>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Scoring Structure</a:t>
            </a:r>
            <a:endParaRPr lang="en-US" dirty="0"/>
          </a:p>
        </p:txBody>
      </p:sp>
      <p:sp>
        <p:nvSpPr>
          <p:cNvPr id="3" name="Content Placeholder 2"/>
          <p:cNvSpPr>
            <a:spLocks noGrp="1"/>
          </p:cNvSpPr>
          <p:nvPr>
            <p:ph idx="1"/>
          </p:nvPr>
        </p:nvSpPr>
        <p:spPr/>
        <p:txBody>
          <a:bodyPr/>
          <a:lstStyle/>
          <a:p>
            <a:pPr>
              <a:buNone/>
            </a:pPr>
            <a:endParaRPr lang="en-US" dirty="0" smtClean="0"/>
          </a:p>
          <a:p>
            <a:pPr>
              <a:buNone/>
            </a:pPr>
            <a:r>
              <a:rPr lang="en-US" b="1" u="sng" dirty="0" smtClean="0"/>
              <a:t>PREFERENCE</a:t>
            </a:r>
          </a:p>
          <a:p>
            <a:pPr>
              <a:buNone/>
            </a:pPr>
            <a:endParaRPr lang="en-US" b="1" u="sng" dirty="0" smtClean="0"/>
          </a:p>
          <a:p>
            <a:pPr>
              <a:buNone/>
            </a:pPr>
            <a:r>
              <a:rPr lang="en-US" dirty="0" smtClean="0"/>
              <a:t>The scoring of bids/proposals is subject to Reciprocal preference for Kentucky resident bidders and Preferences for a Qualified Bidder or the Department of Corrections, Division of Prison Industries.                </a:t>
            </a:r>
          </a:p>
          <a:p>
            <a:pPr>
              <a:buNone/>
            </a:pPr>
            <a:r>
              <a:rPr lang="en-US" dirty="0" smtClean="0"/>
              <a:t>							</a:t>
            </a:r>
            <a:endParaRPr lang="en-US" dirty="0"/>
          </a:p>
        </p:txBody>
      </p:sp>
      <p:sp>
        <p:nvSpPr>
          <p:cNvPr id="4" name="Slide Number Placeholder 3"/>
          <p:cNvSpPr>
            <a:spLocks noGrp="1"/>
          </p:cNvSpPr>
          <p:nvPr>
            <p:ph type="sldNum" sz="quarter" idx="12"/>
          </p:nvPr>
        </p:nvSpPr>
        <p:spPr/>
        <p:txBody>
          <a:bodyPr/>
          <a:lstStyle/>
          <a:p>
            <a:pPr>
              <a:defRPr/>
            </a:pPr>
            <a:fld id="{1B17C551-249F-4467-9681-29998AAB8176}" type="slidenum">
              <a:rPr lang="en-US" smtClean="0"/>
              <a:pPr>
                <a:defRPr/>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Scoring Structure</a:t>
            </a:r>
            <a:endParaRPr lang="en-US" dirty="0"/>
          </a:p>
        </p:txBody>
      </p:sp>
      <p:sp>
        <p:nvSpPr>
          <p:cNvPr id="3" name="Content Placeholder 2"/>
          <p:cNvSpPr>
            <a:spLocks noGrp="1"/>
          </p:cNvSpPr>
          <p:nvPr>
            <p:ph idx="1"/>
          </p:nvPr>
        </p:nvSpPr>
        <p:spPr/>
        <p:txBody>
          <a:bodyPr/>
          <a:lstStyle/>
          <a:p>
            <a:r>
              <a:rPr lang="en-US" sz="2800" dirty="0" smtClean="0"/>
              <a:t>Cost shall be a primary factor in award, whenever appropriate – typically 40% minimum.</a:t>
            </a:r>
          </a:p>
          <a:p>
            <a:endParaRPr lang="en-US" sz="2800" dirty="0" smtClean="0"/>
          </a:p>
          <a:p>
            <a:r>
              <a:rPr lang="en-US" sz="2800" dirty="0" smtClean="0"/>
              <a:t>Points should be on a scale of at least 1000 due to the many factors in scoring a technical proposal.</a:t>
            </a:r>
          </a:p>
          <a:p>
            <a:endParaRPr lang="en-US" sz="2800" dirty="0" smtClean="0"/>
          </a:p>
          <a:p>
            <a:r>
              <a:rPr lang="en-US" sz="2800" dirty="0" smtClean="0"/>
              <a:t>All vendors need to be made aware that technical score is ____ points and cost score is ____ points.</a:t>
            </a:r>
          </a:p>
          <a:p>
            <a:endParaRPr lang="en-US" sz="2800" dirty="0" smtClean="0"/>
          </a:p>
          <a:p>
            <a:r>
              <a:rPr lang="en-US" sz="2800" dirty="0" smtClean="0"/>
              <a:t>Agency may need to provide a breakdown as in the following examples:</a:t>
            </a:r>
          </a:p>
          <a:p>
            <a:endParaRPr lang="en-US" dirty="0"/>
          </a:p>
        </p:txBody>
      </p:sp>
      <p:sp>
        <p:nvSpPr>
          <p:cNvPr id="4" name="Slide Number Placeholder 3"/>
          <p:cNvSpPr>
            <a:spLocks noGrp="1"/>
          </p:cNvSpPr>
          <p:nvPr>
            <p:ph type="sldNum" sz="quarter" idx="12"/>
          </p:nvPr>
        </p:nvSpPr>
        <p:spPr/>
        <p:txBody>
          <a:bodyPr/>
          <a:lstStyle/>
          <a:p>
            <a:pPr>
              <a:defRPr/>
            </a:pPr>
            <a:fld id="{1B17C551-249F-4467-9681-29998AAB8176}" type="slidenum">
              <a:rPr lang="en-US" smtClean="0"/>
              <a:pPr>
                <a:defRPr/>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Scoring Structure Example 1</a:t>
            </a:r>
            <a:endParaRPr lang="en-US" dirty="0"/>
          </a:p>
        </p:txBody>
      </p:sp>
      <p:sp>
        <p:nvSpPr>
          <p:cNvPr id="3" name="Content Placeholder 2"/>
          <p:cNvSpPr>
            <a:spLocks noGrp="1"/>
          </p:cNvSpPr>
          <p:nvPr>
            <p:ph idx="1"/>
          </p:nvPr>
        </p:nvSpPr>
        <p:spPr/>
        <p:txBody>
          <a:bodyPr/>
          <a:lstStyle/>
          <a:p>
            <a:pPr>
              <a:buNone/>
            </a:pPr>
            <a:r>
              <a:rPr lang="en-US" sz="2000" dirty="0" smtClean="0"/>
              <a:t>Technical Evaluation Criteria are as follows:</a:t>
            </a:r>
          </a:p>
          <a:p>
            <a:r>
              <a:rPr lang="en-US" sz="2000" dirty="0" smtClean="0"/>
              <a:t>Previous Experience - 				250 points</a:t>
            </a:r>
          </a:p>
          <a:p>
            <a:pPr>
              <a:buNone/>
            </a:pPr>
            <a:r>
              <a:rPr lang="en-US" sz="2000" dirty="0" smtClean="0"/>
              <a:t>	Vendor shall include a summary of the</a:t>
            </a:r>
          </a:p>
          <a:p>
            <a:pPr>
              <a:buNone/>
            </a:pPr>
            <a:r>
              <a:rPr lang="en-US" sz="2000" dirty="0" smtClean="0"/>
              <a:t>	organizations’ background, history and</a:t>
            </a:r>
          </a:p>
          <a:p>
            <a:pPr>
              <a:buNone/>
            </a:pPr>
            <a:r>
              <a:rPr lang="en-US" sz="2000" dirty="0" smtClean="0"/>
              <a:t>	experience with similar projects.</a:t>
            </a:r>
          </a:p>
          <a:p>
            <a:pPr>
              <a:buNone/>
            </a:pPr>
            <a:endParaRPr lang="en-US" sz="2000" dirty="0" smtClean="0"/>
          </a:p>
          <a:p>
            <a:r>
              <a:rPr lang="en-US" sz="2000" dirty="0" smtClean="0"/>
              <a:t>Expertise and Qualifications - 			350 points</a:t>
            </a:r>
          </a:p>
          <a:p>
            <a:pPr>
              <a:buNone/>
            </a:pPr>
            <a:r>
              <a:rPr lang="en-US" sz="2000" dirty="0" smtClean="0"/>
              <a:t>	Vendor shall include a list of staff who </a:t>
            </a:r>
          </a:p>
          <a:p>
            <a:pPr>
              <a:buNone/>
            </a:pPr>
            <a:r>
              <a:rPr lang="en-US" sz="2000" dirty="0" smtClean="0"/>
              <a:t>	shall complete the study.  List must </a:t>
            </a:r>
          </a:p>
          <a:p>
            <a:pPr>
              <a:buNone/>
            </a:pPr>
            <a:r>
              <a:rPr lang="en-US" sz="2000" dirty="0" smtClean="0"/>
              <a:t>	include name, qualifications and hourly</a:t>
            </a:r>
          </a:p>
          <a:p>
            <a:pPr>
              <a:buNone/>
            </a:pPr>
            <a:r>
              <a:rPr lang="en-US" sz="2000" dirty="0" smtClean="0"/>
              <a:t>	rate charged for services.</a:t>
            </a:r>
          </a:p>
          <a:p>
            <a:pPr>
              <a:buNone/>
            </a:pPr>
            <a:endParaRPr lang="en-US" sz="2000" dirty="0" smtClean="0"/>
          </a:p>
          <a:p>
            <a:r>
              <a:rPr lang="en-US" sz="2000" dirty="0" smtClean="0"/>
              <a:t>Total Points Possible for Technical Proposal		600 points</a:t>
            </a:r>
          </a:p>
          <a:p>
            <a:endParaRPr lang="en-US" sz="1400" dirty="0" smtClean="0"/>
          </a:p>
          <a:p>
            <a:endParaRPr lang="en-US" sz="2000" dirty="0"/>
          </a:p>
        </p:txBody>
      </p:sp>
      <p:sp>
        <p:nvSpPr>
          <p:cNvPr id="4" name="Slide Number Placeholder 3"/>
          <p:cNvSpPr>
            <a:spLocks noGrp="1"/>
          </p:cNvSpPr>
          <p:nvPr>
            <p:ph type="sldNum" sz="quarter" idx="12"/>
          </p:nvPr>
        </p:nvSpPr>
        <p:spPr/>
        <p:txBody>
          <a:bodyPr/>
          <a:lstStyle/>
          <a:p>
            <a:pPr>
              <a:defRPr/>
            </a:pPr>
            <a:fld id="{1B17C551-249F-4467-9681-29998AAB8176}" type="slidenum">
              <a:rPr lang="en-US" smtClean="0"/>
              <a:pPr>
                <a:defRPr/>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Scoring Structure Example 1</a:t>
            </a:r>
            <a:endParaRPr lang="en-US" dirty="0"/>
          </a:p>
        </p:txBody>
      </p:sp>
      <p:sp>
        <p:nvSpPr>
          <p:cNvPr id="3" name="Content Placeholder 2"/>
          <p:cNvSpPr>
            <a:spLocks noGrp="1"/>
          </p:cNvSpPr>
          <p:nvPr>
            <p:ph idx="1"/>
          </p:nvPr>
        </p:nvSpPr>
        <p:spPr/>
        <p:txBody>
          <a:bodyPr/>
          <a:lstStyle/>
          <a:p>
            <a:pPr>
              <a:buNone/>
            </a:pPr>
            <a:r>
              <a:rPr lang="en-US" sz="2000" dirty="0" smtClean="0"/>
              <a:t>Cost Evaluation Criteria are as follows:</a:t>
            </a:r>
          </a:p>
          <a:p>
            <a:r>
              <a:rPr lang="en-US" sz="2000" dirty="0" smtClean="0"/>
              <a:t>The Proposal with the lowest Price receives the maximum score.  The Proposal with the next lowest Price receives points by dividing the lowest Price by the next lowest price and multiplying that percentage by the available points.</a:t>
            </a:r>
          </a:p>
          <a:p>
            <a:endParaRPr lang="en-US" sz="2000" dirty="0" smtClean="0"/>
          </a:p>
          <a:p>
            <a:r>
              <a:rPr lang="en-US" sz="2000" dirty="0" smtClean="0"/>
              <a:t>For  example:  Assume 400 points is allocated to the lowest Price criteria for this procurement.  Proposal “A” bids $30,000 as the lowest price and receives the maximum 400 points ($30,000/$30,000) = 1.00 x 400 = 400).</a:t>
            </a:r>
          </a:p>
          <a:p>
            <a:endParaRPr lang="en-US" sz="2000" dirty="0" smtClean="0"/>
          </a:p>
          <a:p>
            <a:r>
              <a:rPr lang="en-US" sz="2000" dirty="0" smtClean="0"/>
              <a:t>Assume Proposal “B” is the next lowest Price at $40,000.  Then “B” receives 300 points.  ($30,000/$40,000) = .75 x 400 = 300).</a:t>
            </a:r>
          </a:p>
          <a:p>
            <a:endParaRPr lang="en-US" sz="2000" dirty="0" smtClean="0"/>
          </a:p>
          <a:p>
            <a:r>
              <a:rPr lang="en-US" sz="2000" dirty="0" smtClean="0"/>
              <a:t>Total Points Possible for Cost Proposal			400</a:t>
            </a:r>
          </a:p>
          <a:p>
            <a:endParaRPr lang="en-US" sz="2000" dirty="0" smtClean="0"/>
          </a:p>
        </p:txBody>
      </p:sp>
      <p:sp>
        <p:nvSpPr>
          <p:cNvPr id="4" name="Slide Number Placeholder 3"/>
          <p:cNvSpPr>
            <a:spLocks noGrp="1"/>
          </p:cNvSpPr>
          <p:nvPr>
            <p:ph type="sldNum" sz="quarter" idx="12"/>
          </p:nvPr>
        </p:nvSpPr>
        <p:spPr/>
        <p:txBody>
          <a:bodyPr/>
          <a:lstStyle/>
          <a:p>
            <a:pPr>
              <a:defRPr/>
            </a:pPr>
            <a:fld id="{1B17C551-249F-4467-9681-29998AAB8176}" type="slidenum">
              <a:rPr lang="en-US" smtClean="0"/>
              <a:pPr>
                <a:defRPr/>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Scoring Structure Example 1</a:t>
            </a:r>
            <a:endParaRPr lang="en-US" dirty="0"/>
          </a:p>
        </p:txBody>
      </p:sp>
      <p:sp>
        <p:nvSpPr>
          <p:cNvPr id="3" name="Content Placeholder 2"/>
          <p:cNvSpPr>
            <a:spLocks noGrp="1"/>
          </p:cNvSpPr>
          <p:nvPr>
            <p:ph idx="1"/>
          </p:nvPr>
        </p:nvSpPr>
        <p:spPr/>
        <p:txBody>
          <a:bodyPr/>
          <a:lstStyle/>
          <a:p>
            <a:pPr>
              <a:buNone/>
            </a:pPr>
            <a:endParaRPr lang="en-US" sz="1400" dirty="0" smtClean="0"/>
          </a:p>
          <a:p>
            <a:pPr>
              <a:buNone/>
            </a:pPr>
            <a:r>
              <a:rPr lang="en-US" sz="2000" dirty="0" smtClean="0"/>
              <a:t>Total Points Possible for Proposal:</a:t>
            </a:r>
          </a:p>
          <a:p>
            <a:pPr>
              <a:buNone/>
            </a:pPr>
            <a:endParaRPr lang="en-US" sz="2000" dirty="0" smtClean="0"/>
          </a:p>
          <a:p>
            <a:pPr>
              <a:buNone/>
            </a:pPr>
            <a:r>
              <a:rPr lang="en-US" sz="2000" dirty="0" smtClean="0"/>
              <a:t>Criteria					Points Possible</a:t>
            </a:r>
          </a:p>
          <a:p>
            <a:pPr>
              <a:buNone/>
            </a:pPr>
            <a:endParaRPr lang="en-US" sz="2000" dirty="0" smtClean="0"/>
          </a:p>
          <a:p>
            <a:pPr>
              <a:buNone/>
            </a:pPr>
            <a:r>
              <a:rPr lang="en-US" sz="2000" dirty="0" smtClean="0"/>
              <a:t>Technical Proposal		                      600 Points</a:t>
            </a:r>
          </a:p>
          <a:p>
            <a:pPr>
              <a:buNone/>
            </a:pPr>
            <a:endParaRPr lang="en-US" sz="2000" dirty="0" smtClean="0"/>
          </a:p>
          <a:p>
            <a:pPr>
              <a:buNone/>
            </a:pPr>
            <a:r>
              <a:rPr lang="en-US" sz="2000" dirty="0" smtClean="0"/>
              <a:t>Cost Proposal				        400 Points</a:t>
            </a:r>
          </a:p>
          <a:p>
            <a:pPr>
              <a:buNone/>
            </a:pPr>
            <a:endParaRPr lang="en-US" sz="2000" dirty="0" smtClean="0"/>
          </a:p>
          <a:p>
            <a:pPr>
              <a:buNone/>
            </a:pPr>
            <a:r>
              <a:rPr lang="en-US" sz="2000" dirty="0" smtClean="0"/>
              <a:t>Total Points Possible			       1000 Points</a:t>
            </a:r>
          </a:p>
          <a:p>
            <a:endParaRPr lang="en-US" sz="2000" b="1" dirty="0" smtClean="0"/>
          </a:p>
          <a:p>
            <a:endParaRPr lang="en-US" dirty="0"/>
          </a:p>
        </p:txBody>
      </p:sp>
      <p:sp>
        <p:nvSpPr>
          <p:cNvPr id="4" name="Slide Number Placeholder 3"/>
          <p:cNvSpPr>
            <a:spLocks noGrp="1"/>
          </p:cNvSpPr>
          <p:nvPr>
            <p:ph type="sldNum" sz="quarter" idx="12"/>
          </p:nvPr>
        </p:nvSpPr>
        <p:spPr/>
        <p:txBody>
          <a:bodyPr/>
          <a:lstStyle/>
          <a:p>
            <a:pPr>
              <a:defRPr/>
            </a:pPr>
            <a:fld id="{1B17C551-249F-4467-9681-29998AAB8176}" type="slidenum">
              <a:rPr lang="en-US" smtClean="0"/>
              <a:pPr>
                <a:defRPr/>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Scoring Structure Example 2</a:t>
            </a:r>
            <a:endParaRPr lang="en-US" dirty="0"/>
          </a:p>
        </p:txBody>
      </p:sp>
      <p:sp>
        <p:nvSpPr>
          <p:cNvPr id="3" name="Content Placeholder 2"/>
          <p:cNvSpPr>
            <a:spLocks noGrp="1"/>
          </p:cNvSpPr>
          <p:nvPr>
            <p:ph idx="1"/>
          </p:nvPr>
        </p:nvSpPr>
        <p:spPr/>
        <p:txBody>
          <a:bodyPr/>
          <a:lstStyle/>
          <a:p>
            <a:pPr>
              <a:buNone/>
            </a:pPr>
            <a:r>
              <a:rPr lang="en-US" sz="1400" dirty="0" smtClean="0"/>
              <a:t>Evaluation Criteria are as follows:</a:t>
            </a:r>
          </a:p>
          <a:p>
            <a:r>
              <a:rPr lang="en-US" sz="1400" dirty="0" smtClean="0"/>
              <a:t>Experience - 						800 points</a:t>
            </a:r>
          </a:p>
          <a:p>
            <a:pPr>
              <a:buNone/>
            </a:pPr>
            <a:r>
              <a:rPr lang="en-US" sz="1400" dirty="0" smtClean="0"/>
              <a:t>	Please detail respondent’s experience in handling litigation involving</a:t>
            </a:r>
          </a:p>
          <a:p>
            <a:pPr>
              <a:buNone/>
            </a:pPr>
            <a:r>
              <a:rPr lang="en-US" sz="1400" dirty="0" smtClean="0"/>
              <a:t>	construction projects and/or the invocation of bonds.  Please also </a:t>
            </a:r>
          </a:p>
          <a:p>
            <a:pPr>
              <a:buNone/>
            </a:pPr>
            <a:r>
              <a:rPr lang="en-US" sz="1400" dirty="0" smtClean="0"/>
              <a:t>	specifically detail any past experience that your firm </a:t>
            </a:r>
            <a:r>
              <a:rPr lang="en-US" sz="1400" dirty="0" err="1" smtClean="0"/>
              <a:t>posesses</a:t>
            </a:r>
            <a:r>
              <a:rPr lang="en-US" sz="1400" dirty="0" smtClean="0"/>
              <a:t> in </a:t>
            </a:r>
          </a:p>
          <a:p>
            <a:pPr>
              <a:buNone/>
            </a:pPr>
            <a:r>
              <a:rPr lang="en-US" sz="1400" dirty="0" smtClean="0"/>
              <a:t>	representing the Commonwealth.  Your response should include but not </a:t>
            </a:r>
          </a:p>
          <a:p>
            <a:pPr>
              <a:buNone/>
            </a:pPr>
            <a:r>
              <a:rPr lang="en-US" sz="1400" dirty="0" smtClean="0"/>
              <a:t>	be limited to the type of representation in which you are typically involved </a:t>
            </a:r>
          </a:p>
          <a:p>
            <a:pPr>
              <a:buNone/>
            </a:pPr>
            <a:r>
              <a:rPr lang="en-US" sz="1400" dirty="0" smtClean="0"/>
              <a:t>	(plaintiff/defendant), percentage of your practice concentrated in this area,</a:t>
            </a:r>
          </a:p>
          <a:p>
            <a:pPr>
              <a:buNone/>
            </a:pPr>
            <a:r>
              <a:rPr lang="en-US" sz="1400" dirty="0" smtClean="0"/>
              <a:t>	litigation and trial experience, prior clients </a:t>
            </a:r>
            <a:r>
              <a:rPr lang="en-US" sz="1400" dirty="0" err="1" smtClean="0"/>
              <a:t>representedin</a:t>
            </a:r>
            <a:r>
              <a:rPr lang="en-US" sz="1400" dirty="0" smtClean="0"/>
              <a:t> related cases, </a:t>
            </a:r>
          </a:p>
          <a:p>
            <a:pPr>
              <a:buNone/>
            </a:pPr>
            <a:r>
              <a:rPr lang="en-US" sz="1400" dirty="0" smtClean="0"/>
              <a:t>	successful outcomes, and any other factor that you deem relevant for the </a:t>
            </a:r>
          </a:p>
          <a:p>
            <a:pPr>
              <a:buNone/>
            </a:pPr>
            <a:r>
              <a:rPr lang="en-US" sz="1400" dirty="0" smtClean="0"/>
              <a:t>	Cabinet’s consideration.</a:t>
            </a:r>
          </a:p>
          <a:p>
            <a:r>
              <a:rPr lang="en-US" sz="1400" dirty="0" smtClean="0"/>
              <a:t>Organizational Capability-					200 points</a:t>
            </a:r>
          </a:p>
          <a:p>
            <a:pPr>
              <a:buNone/>
            </a:pPr>
            <a:r>
              <a:rPr lang="en-US" sz="1400" dirty="0" smtClean="0"/>
              <a:t>	Please describe your legal entity’s ability to manage complex litigation.</a:t>
            </a:r>
          </a:p>
          <a:p>
            <a:pPr>
              <a:buNone/>
            </a:pPr>
            <a:r>
              <a:rPr lang="en-US" sz="1400" dirty="0" smtClean="0"/>
              <a:t>	In your response, please include but not necessarily limit yourself to the\</a:t>
            </a:r>
          </a:p>
          <a:p>
            <a:pPr>
              <a:buNone/>
            </a:pPr>
            <a:r>
              <a:rPr lang="en-US" sz="1400" dirty="0" smtClean="0"/>
              <a:t>	following items:  the number of employees at respondent’s place of </a:t>
            </a:r>
          </a:p>
          <a:p>
            <a:pPr>
              <a:buNone/>
            </a:pPr>
            <a:r>
              <a:rPr lang="en-US" sz="1400" dirty="0" smtClean="0"/>
              <a:t>	business, the names of the individuals expected to perform the legal services</a:t>
            </a:r>
          </a:p>
          <a:p>
            <a:pPr>
              <a:buNone/>
            </a:pPr>
            <a:r>
              <a:rPr lang="en-US" sz="1400" dirty="0" smtClean="0"/>
              <a:t>	on this matter and a brief statement of the role and the experience of each </a:t>
            </a:r>
          </a:p>
          <a:p>
            <a:pPr>
              <a:buNone/>
            </a:pPr>
            <a:r>
              <a:rPr lang="en-US" sz="1400" dirty="0" smtClean="0"/>
              <a:t>	individual expected to perform said work.</a:t>
            </a:r>
          </a:p>
          <a:p>
            <a:pPr>
              <a:buNone/>
            </a:pPr>
            <a:r>
              <a:rPr lang="en-US" sz="1400" dirty="0" smtClean="0"/>
              <a:t>TOTAL POINTS POSSIBLE FOR PROPOSAL			1000 POINTS</a:t>
            </a:r>
          </a:p>
          <a:p>
            <a:pPr>
              <a:buNone/>
            </a:pPr>
            <a:endParaRPr lang="en-US" sz="2000" dirty="0" smtClean="0"/>
          </a:p>
          <a:p>
            <a:pPr>
              <a:buNone/>
            </a:pPr>
            <a:endParaRPr lang="en-US" sz="2400" dirty="0" smtClean="0"/>
          </a:p>
          <a:p>
            <a:pPr>
              <a:buNone/>
            </a:pPr>
            <a:endParaRPr lang="en-US" sz="1400" dirty="0"/>
          </a:p>
        </p:txBody>
      </p:sp>
      <p:sp>
        <p:nvSpPr>
          <p:cNvPr id="4" name="Slide Number Placeholder 3"/>
          <p:cNvSpPr>
            <a:spLocks noGrp="1"/>
          </p:cNvSpPr>
          <p:nvPr>
            <p:ph type="sldNum" sz="quarter" idx="12"/>
          </p:nvPr>
        </p:nvSpPr>
        <p:spPr/>
        <p:txBody>
          <a:bodyPr/>
          <a:lstStyle/>
          <a:p>
            <a:pPr>
              <a:defRPr/>
            </a:pPr>
            <a:fld id="{1B17C551-249F-4467-9681-29998AAB8176}" type="slidenum">
              <a:rPr lang="en-US" smtClean="0"/>
              <a:pPr>
                <a:defRPr/>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Scoring Structure Example 2</a:t>
            </a:r>
            <a:endParaRPr lang="en-US" dirty="0"/>
          </a:p>
        </p:txBody>
      </p:sp>
      <p:sp>
        <p:nvSpPr>
          <p:cNvPr id="3" name="Content Placeholder 2"/>
          <p:cNvSpPr>
            <a:spLocks noGrp="1"/>
          </p:cNvSpPr>
          <p:nvPr>
            <p:ph idx="1"/>
          </p:nvPr>
        </p:nvSpPr>
        <p:spPr/>
        <p:txBody>
          <a:bodyPr/>
          <a:lstStyle/>
          <a:p>
            <a:pPr>
              <a:buNone/>
            </a:pPr>
            <a:r>
              <a:rPr lang="en-US" sz="2000" dirty="0" smtClean="0"/>
              <a:t>FEE SCHEDULE</a:t>
            </a:r>
          </a:p>
          <a:p>
            <a:pPr>
              <a:buNone/>
            </a:pPr>
            <a:endParaRPr lang="en-US" sz="2000" dirty="0" smtClean="0"/>
          </a:p>
          <a:p>
            <a:pPr>
              <a:buNone/>
            </a:pPr>
            <a:r>
              <a:rPr lang="en-US" sz="2000" dirty="0" smtClean="0"/>
              <a:t>The Cabinet follows the fee guidelines set out by the Legislative</a:t>
            </a:r>
          </a:p>
          <a:p>
            <a:pPr>
              <a:buNone/>
            </a:pPr>
            <a:r>
              <a:rPr lang="en-US" sz="2000" dirty="0" smtClean="0"/>
              <a:t>Research Commission.  The rates are as follows:</a:t>
            </a:r>
          </a:p>
          <a:p>
            <a:pPr>
              <a:buNone/>
            </a:pPr>
            <a:endParaRPr lang="en-US" sz="2000" dirty="0" smtClean="0"/>
          </a:p>
          <a:p>
            <a:pPr>
              <a:buNone/>
            </a:pPr>
            <a:r>
              <a:rPr lang="en-US" sz="2000" dirty="0" smtClean="0"/>
              <a:t>$125.00/hour – Partner;</a:t>
            </a:r>
          </a:p>
          <a:p>
            <a:pPr>
              <a:buNone/>
            </a:pPr>
            <a:r>
              <a:rPr lang="en-US" sz="2000" dirty="0" smtClean="0"/>
              <a:t>$90.00/hour – Associate;</a:t>
            </a:r>
          </a:p>
          <a:p>
            <a:pPr>
              <a:buNone/>
            </a:pPr>
            <a:r>
              <a:rPr lang="en-US" sz="2000" dirty="0" smtClean="0"/>
              <a:t>$40.00/hour – Paralegal.</a:t>
            </a:r>
          </a:p>
          <a:p>
            <a:pPr>
              <a:buNone/>
            </a:pPr>
            <a:endParaRPr lang="en-US" sz="2000" dirty="0" smtClean="0"/>
          </a:p>
          <a:p>
            <a:pPr>
              <a:buNone/>
            </a:pPr>
            <a:r>
              <a:rPr lang="en-US" sz="2000" dirty="0" smtClean="0"/>
              <a:t>The Cabinet may reimburse certain expenses.  These expenses and other expense related issues will be addressed in a contract between the parties.</a:t>
            </a:r>
          </a:p>
          <a:p>
            <a:pPr>
              <a:buNone/>
            </a:pPr>
            <a:r>
              <a:rPr lang="en-US" sz="1600" dirty="0" smtClean="0"/>
              <a:t>*reimbursement may not be more than the state rate &amp; travel may not be reimbursed if the hourly rate is paid while in travel status</a:t>
            </a:r>
          </a:p>
          <a:p>
            <a:pPr>
              <a:buNone/>
            </a:pPr>
            <a:endParaRPr lang="en-US" sz="1400" dirty="0"/>
          </a:p>
        </p:txBody>
      </p:sp>
      <p:sp>
        <p:nvSpPr>
          <p:cNvPr id="4" name="Slide Number Placeholder 3"/>
          <p:cNvSpPr>
            <a:spLocks noGrp="1"/>
          </p:cNvSpPr>
          <p:nvPr>
            <p:ph type="sldNum" sz="quarter" idx="12"/>
          </p:nvPr>
        </p:nvSpPr>
        <p:spPr/>
        <p:txBody>
          <a:bodyPr/>
          <a:lstStyle/>
          <a:p>
            <a:pPr>
              <a:defRPr/>
            </a:pPr>
            <a:fld id="{1B17C551-249F-4467-9681-29998AAB8176}" type="slidenum">
              <a:rPr lang="en-US" smtClean="0"/>
              <a:pPr>
                <a:defRPr/>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Handling of Proposals</a:t>
            </a:r>
            <a:endParaRPr lang="en-US" dirty="0"/>
          </a:p>
        </p:txBody>
      </p:sp>
      <p:sp>
        <p:nvSpPr>
          <p:cNvPr id="3" name="Content Placeholder 2"/>
          <p:cNvSpPr>
            <a:spLocks noGrp="1"/>
          </p:cNvSpPr>
          <p:nvPr>
            <p:ph idx="1"/>
          </p:nvPr>
        </p:nvSpPr>
        <p:spPr/>
        <p:txBody>
          <a:bodyPr/>
          <a:lstStyle/>
          <a:p>
            <a:pPr>
              <a:buNone/>
            </a:pPr>
            <a:r>
              <a:rPr lang="en-US" u="sng" dirty="0" smtClean="0"/>
              <a:t>Receipt</a:t>
            </a:r>
          </a:p>
          <a:p>
            <a:pPr>
              <a:buNone/>
            </a:pPr>
            <a:r>
              <a:rPr lang="en-US" dirty="0" smtClean="0"/>
              <a:t>Proposals received by the purchasing agency in response to a solicitation should be stamped with the date and time </a:t>
            </a:r>
            <a:r>
              <a:rPr lang="en-US" u="sng" dirty="0" smtClean="0"/>
              <a:t>immediately </a:t>
            </a:r>
            <a:r>
              <a:rPr lang="en-US" dirty="0" smtClean="0"/>
              <a:t>upon receipt.</a:t>
            </a:r>
          </a:p>
          <a:p>
            <a:pPr>
              <a:buNone/>
            </a:pPr>
            <a:endParaRPr lang="en-US" dirty="0" smtClean="0"/>
          </a:p>
          <a:p>
            <a:pPr>
              <a:buNone/>
            </a:pPr>
            <a:r>
              <a:rPr lang="en-US" dirty="0" smtClean="0"/>
              <a:t>Proposals that are </a:t>
            </a:r>
            <a:r>
              <a:rPr lang="en-US" u="sng" dirty="0" smtClean="0"/>
              <a:t>not sealed </a:t>
            </a:r>
            <a:r>
              <a:rPr lang="en-US" dirty="0" smtClean="0"/>
              <a:t>should not be accepted by the purchasing agency.</a:t>
            </a:r>
            <a:endParaRPr lang="en-US" dirty="0"/>
          </a:p>
        </p:txBody>
      </p:sp>
      <p:sp>
        <p:nvSpPr>
          <p:cNvPr id="4" name="Slide Number Placeholder 3"/>
          <p:cNvSpPr>
            <a:spLocks noGrp="1"/>
          </p:cNvSpPr>
          <p:nvPr>
            <p:ph type="sldNum" sz="quarter" idx="12"/>
          </p:nvPr>
        </p:nvSpPr>
        <p:spPr/>
        <p:txBody>
          <a:bodyPr/>
          <a:lstStyle/>
          <a:p>
            <a:pPr>
              <a:defRPr/>
            </a:pPr>
            <a:fld id="{1B17C551-249F-4467-9681-29998AAB8176}" type="slidenum">
              <a:rPr lang="en-US" smtClean="0"/>
              <a:pPr>
                <a:defRPr/>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5" name="Slide Number Placeholder 5"/>
          <p:cNvSpPr txBox="1">
            <a:spLocks noGrp="1"/>
          </p:cNvSpPr>
          <p:nvPr/>
        </p:nvSpPr>
        <p:spPr bwMode="auto">
          <a:xfrm>
            <a:off x="7239000" y="6400800"/>
            <a:ext cx="1905000" cy="457200"/>
          </a:xfrm>
          <a:prstGeom prst="rect">
            <a:avLst/>
          </a:prstGeom>
          <a:noFill/>
          <a:ln w="9525">
            <a:noFill/>
            <a:miter lim="800000"/>
            <a:headEnd/>
            <a:tailEnd/>
          </a:ln>
        </p:spPr>
        <p:txBody>
          <a:bodyPr/>
          <a:lstStyle/>
          <a:p>
            <a:pPr algn="r"/>
            <a:fld id="{C730061C-2564-4A90-A506-090FF9BF0219}" type="slidenum">
              <a:rPr lang="en-US"/>
              <a:pPr algn="r"/>
              <a:t>29</a:t>
            </a:fld>
            <a:endParaRPr lang="en-US"/>
          </a:p>
        </p:txBody>
      </p:sp>
      <p:sp>
        <p:nvSpPr>
          <p:cNvPr id="41986" name="Rectangle 2"/>
          <p:cNvSpPr>
            <a:spLocks noGrp="1" noChangeArrowheads="1"/>
          </p:cNvSpPr>
          <p:nvPr>
            <p:ph type="title" idx="4294967295"/>
          </p:nvPr>
        </p:nvSpPr>
        <p:spPr/>
        <p:txBody>
          <a:bodyPr/>
          <a:lstStyle/>
          <a:p>
            <a:pPr eaLnBrk="1" hangingPunct="1"/>
            <a:r>
              <a:rPr lang="en-US" sz="2800" dirty="0" smtClean="0"/>
              <a:t>Handling of Proposals</a:t>
            </a:r>
          </a:p>
        </p:txBody>
      </p:sp>
      <p:sp>
        <p:nvSpPr>
          <p:cNvPr id="41987" name="Rectangle 3"/>
          <p:cNvSpPr>
            <a:spLocks noGrp="1" noChangeArrowheads="1"/>
          </p:cNvSpPr>
          <p:nvPr>
            <p:ph type="body" idx="4294967295"/>
          </p:nvPr>
        </p:nvSpPr>
        <p:spPr>
          <a:xfrm>
            <a:off x="228600" y="1066800"/>
            <a:ext cx="8763000" cy="6986528"/>
          </a:xfrm>
        </p:spPr>
        <p:txBody>
          <a:bodyPr>
            <a:spAutoFit/>
          </a:bodyPr>
          <a:lstStyle/>
          <a:p>
            <a:pPr eaLnBrk="1" hangingPunct="1">
              <a:buNone/>
            </a:pPr>
            <a:r>
              <a:rPr lang="en-US" dirty="0" smtClean="0"/>
              <a:t>  </a:t>
            </a:r>
            <a:r>
              <a:rPr lang="en-US" u="sng" dirty="0" smtClean="0"/>
              <a:t>Receipt</a:t>
            </a:r>
          </a:p>
          <a:p>
            <a:pPr>
              <a:buNone/>
            </a:pPr>
            <a:r>
              <a:rPr lang="en-US" dirty="0" smtClean="0"/>
              <a:t>Proposals not clearly marked as such may be opened for identification purposes, and shall be appropriately identified with reference to the particular procurement and resealed until the time for opening proposals. The envelope should indicate that it had to be opened to identify the solicitation response and </a:t>
            </a:r>
            <a:r>
              <a:rPr lang="en-US" u="sng" dirty="0" smtClean="0"/>
              <a:t>it will not be considered for award. </a:t>
            </a:r>
          </a:p>
          <a:p>
            <a:pPr eaLnBrk="1" hangingPunct="1">
              <a:buNone/>
            </a:pPr>
            <a:endParaRPr lang="en-US" u="sng" dirty="0" smtClean="0"/>
          </a:p>
          <a:p>
            <a:pPr eaLnBrk="1" hangingPunct="1">
              <a:buNone/>
            </a:pPr>
            <a:r>
              <a:rPr lang="en-US" dirty="0" smtClean="0"/>
              <a:t> </a:t>
            </a:r>
          </a:p>
          <a:p>
            <a:pPr eaLnBrk="1" hangingPunct="1">
              <a:buNone/>
            </a:pPr>
            <a:endParaRPr lang="en-US" dirty="0" smtClean="0"/>
          </a:p>
          <a:p>
            <a:pPr eaLnBrk="1" hangingPunct="1">
              <a:buFontTx/>
              <a:buNone/>
            </a:pPr>
            <a:endParaRPr lang="en-US" dirty="0" smtClean="0"/>
          </a:p>
        </p:txBody>
      </p:sp>
      <p:sp>
        <p:nvSpPr>
          <p:cNvPr id="5" name="Slide Number Placeholder 4"/>
          <p:cNvSpPr>
            <a:spLocks noGrp="1"/>
          </p:cNvSpPr>
          <p:nvPr>
            <p:ph type="sldNum" sz="quarter" idx="12"/>
          </p:nvPr>
        </p:nvSpPr>
        <p:spPr/>
        <p:txBody>
          <a:bodyPr/>
          <a:lstStyle/>
          <a:p>
            <a:pPr>
              <a:defRPr/>
            </a:pPr>
            <a:fld id="{19D68D29-1527-42BE-87AF-8BFD72244D22}" type="slidenum">
              <a:rPr lang="en-US" smtClean="0"/>
              <a:pPr>
                <a:defRPr/>
              </a:pPr>
              <a:t>29</a:t>
            </a:fld>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KRS 45A – Model Procurement Code</a:t>
            </a:r>
            <a:endParaRPr lang="en-US" dirty="0"/>
          </a:p>
        </p:txBody>
      </p:sp>
      <p:sp>
        <p:nvSpPr>
          <p:cNvPr id="3" name="Content Placeholder 2"/>
          <p:cNvSpPr>
            <a:spLocks noGrp="1"/>
          </p:cNvSpPr>
          <p:nvPr>
            <p:ph idx="1"/>
          </p:nvPr>
        </p:nvSpPr>
        <p:spPr/>
        <p:txBody>
          <a:bodyPr/>
          <a:lstStyle/>
          <a:p>
            <a:pPr>
              <a:buNone/>
            </a:pPr>
            <a:r>
              <a:rPr lang="en-US" dirty="0" smtClean="0"/>
              <a:t> </a:t>
            </a:r>
            <a:r>
              <a:rPr lang="en-US" sz="2400" b="1" dirty="0" smtClean="0"/>
              <a:t>45A.015 General provisions of law applicable -- Obligation of good faith.</a:t>
            </a:r>
          </a:p>
          <a:p>
            <a:pPr>
              <a:buNone/>
            </a:pPr>
            <a:endParaRPr lang="en-US" sz="2400" b="1" dirty="0" smtClean="0"/>
          </a:p>
          <a:p>
            <a:pPr>
              <a:buNone/>
            </a:pPr>
            <a:endParaRPr lang="en-US" sz="2400" dirty="0" smtClean="0"/>
          </a:p>
          <a:p>
            <a:pPr>
              <a:buNone/>
            </a:pPr>
            <a:r>
              <a:rPr lang="en-US" sz="2400" dirty="0" smtClean="0"/>
              <a:t> (2) Every contract or duty under this code shall impose an obligation of good faith in its performance or enforcement. "Good faith" shall mean honesty in fact in the conduct or transaction concerned and the observance of reasonable commercial standards of fair dealing. </a:t>
            </a:r>
          </a:p>
          <a:p>
            <a:pPr>
              <a:buNone/>
            </a:pPr>
            <a:endParaRPr lang="en-US" dirty="0"/>
          </a:p>
        </p:txBody>
      </p:sp>
      <p:sp>
        <p:nvSpPr>
          <p:cNvPr id="4" name="Slide Number Placeholder 3"/>
          <p:cNvSpPr>
            <a:spLocks noGrp="1"/>
          </p:cNvSpPr>
          <p:nvPr>
            <p:ph type="sldNum" sz="quarter" idx="12"/>
          </p:nvPr>
        </p:nvSpPr>
        <p:spPr/>
        <p:txBody>
          <a:bodyPr/>
          <a:lstStyle/>
          <a:p>
            <a:pPr>
              <a:defRPr/>
            </a:pPr>
            <a:fld id="{1B17C551-249F-4467-9681-29998AAB8176}" type="slidenum">
              <a:rPr lang="en-US" smtClean="0"/>
              <a:pPr>
                <a:defRPr/>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Handling of Proposals</a:t>
            </a:r>
            <a:endParaRPr lang="en-US" dirty="0"/>
          </a:p>
        </p:txBody>
      </p:sp>
      <p:sp>
        <p:nvSpPr>
          <p:cNvPr id="3" name="Content Placeholder 2"/>
          <p:cNvSpPr>
            <a:spLocks noGrp="1"/>
          </p:cNvSpPr>
          <p:nvPr>
            <p:ph idx="1"/>
          </p:nvPr>
        </p:nvSpPr>
        <p:spPr/>
        <p:txBody>
          <a:bodyPr/>
          <a:lstStyle/>
          <a:p>
            <a:pPr>
              <a:buNone/>
            </a:pPr>
            <a:r>
              <a:rPr lang="en-US" u="sng" dirty="0" smtClean="0"/>
              <a:t>Receipt</a:t>
            </a:r>
          </a:p>
          <a:p>
            <a:pPr>
              <a:buNone/>
            </a:pPr>
            <a:endParaRPr lang="en-US" u="sng" dirty="0" smtClean="0"/>
          </a:p>
          <a:p>
            <a:pPr>
              <a:buNone/>
            </a:pPr>
            <a:r>
              <a:rPr lang="en-US" dirty="0" smtClean="0"/>
              <a:t>All written proposals received by the purchasing agency in response to a solicitation shall be kept secure and unopened in a locked box or safe until the date and hour set for opening the proposals.</a:t>
            </a:r>
          </a:p>
          <a:p>
            <a:pPr>
              <a:buNone/>
            </a:pPr>
            <a:endParaRPr lang="en-US" dirty="0" smtClean="0"/>
          </a:p>
          <a:p>
            <a:pPr>
              <a:buNone/>
            </a:pPr>
            <a:r>
              <a:rPr lang="en-US" dirty="0" smtClean="0"/>
              <a:t>Proposals are not opened publicly. </a:t>
            </a:r>
          </a:p>
          <a:p>
            <a:pPr>
              <a:buNone/>
            </a:pPr>
            <a:endParaRPr lang="en-US" u="sng" dirty="0" smtClean="0"/>
          </a:p>
        </p:txBody>
      </p:sp>
      <p:sp>
        <p:nvSpPr>
          <p:cNvPr id="4" name="Slide Number Placeholder 3"/>
          <p:cNvSpPr>
            <a:spLocks noGrp="1"/>
          </p:cNvSpPr>
          <p:nvPr>
            <p:ph type="sldNum" sz="quarter" idx="12"/>
          </p:nvPr>
        </p:nvSpPr>
        <p:spPr/>
        <p:txBody>
          <a:bodyPr/>
          <a:lstStyle/>
          <a:p>
            <a:pPr>
              <a:defRPr/>
            </a:pPr>
            <a:fld id="{1B17C551-249F-4467-9681-29998AAB8176}" type="slidenum">
              <a:rPr lang="en-US" smtClean="0"/>
              <a:pPr>
                <a:defRPr/>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3" name="Slide Number Placeholder 5"/>
          <p:cNvSpPr txBox="1">
            <a:spLocks noGrp="1"/>
          </p:cNvSpPr>
          <p:nvPr/>
        </p:nvSpPr>
        <p:spPr bwMode="auto">
          <a:xfrm>
            <a:off x="7239000" y="6400800"/>
            <a:ext cx="1905000" cy="457200"/>
          </a:xfrm>
          <a:prstGeom prst="rect">
            <a:avLst/>
          </a:prstGeom>
          <a:noFill/>
          <a:ln w="9525">
            <a:noFill/>
            <a:miter lim="800000"/>
            <a:headEnd/>
            <a:tailEnd/>
          </a:ln>
        </p:spPr>
        <p:txBody>
          <a:bodyPr/>
          <a:lstStyle/>
          <a:p>
            <a:pPr algn="r"/>
            <a:fld id="{5C196BA7-23F0-414B-86EC-9D13C8B4A505}" type="slidenum">
              <a:rPr lang="en-US"/>
              <a:pPr algn="r"/>
              <a:t>31</a:t>
            </a:fld>
            <a:endParaRPr lang="en-US"/>
          </a:p>
        </p:txBody>
      </p:sp>
      <p:sp>
        <p:nvSpPr>
          <p:cNvPr id="44034" name="Rectangle 2"/>
          <p:cNvSpPr>
            <a:spLocks noGrp="1" noChangeArrowheads="1"/>
          </p:cNvSpPr>
          <p:nvPr>
            <p:ph type="title" idx="4294967295"/>
          </p:nvPr>
        </p:nvSpPr>
        <p:spPr/>
        <p:txBody>
          <a:bodyPr/>
          <a:lstStyle/>
          <a:p>
            <a:pPr eaLnBrk="1" hangingPunct="1"/>
            <a:r>
              <a:rPr lang="en-US" sz="3200" dirty="0" smtClean="0"/>
              <a:t>Handling of Proposals</a:t>
            </a:r>
          </a:p>
        </p:txBody>
      </p:sp>
      <p:sp>
        <p:nvSpPr>
          <p:cNvPr id="44035" name="Rectangle 3"/>
          <p:cNvSpPr>
            <a:spLocks noGrp="1" noChangeArrowheads="1"/>
          </p:cNvSpPr>
          <p:nvPr>
            <p:ph type="body" idx="4294967295"/>
          </p:nvPr>
        </p:nvSpPr>
        <p:spPr/>
        <p:txBody>
          <a:bodyPr/>
          <a:lstStyle/>
          <a:p>
            <a:pPr eaLnBrk="1" hangingPunct="1">
              <a:lnSpc>
                <a:spcPct val="90000"/>
              </a:lnSpc>
              <a:buNone/>
            </a:pPr>
            <a:endParaRPr lang="en-US" dirty="0" smtClean="0"/>
          </a:p>
          <a:p>
            <a:pPr eaLnBrk="1" hangingPunct="1">
              <a:lnSpc>
                <a:spcPct val="90000"/>
              </a:lnSpc>
              <a:buNone/>
            </a:pPr>
            <a:r>
              <a:rPr lang="en-US" u="sng" dirty="0" smtClean="0"/>
              <a:t>Closing Date</a:t>
            </a:r>
          </a:p>
          <a:p>
            <a:pPr eaLnBrk="1" hangingPunct="1">
              <a:lnSpc>
                <a:spcPct val="90000"/>
              </a:lnSpc>
              <a:buNone/>
            </a:pPr>
            <a:r>
              <a:rPr lang="en-US" dirty="0" smtClean="0"/>
              <a:t>All proposals received by the closing time on the closing date shall be transmitted to the buyer for the procurement for opening.</a:t>
            </a:r>
          </a:p>
          <a:p>
            <a:pPr eaLnBrk="1" hangingPunct="1">
              <a:lnSpc>
                <a:spcPct val="90000"/>
              </a:lnSpc>
              <a:buNone/>
            </a:pPr>
            <a:endParaRPr lang="en-US" dirty="0" smtClean="0"/>
          </a:p>
        </p:txBody>
      </p:sp>
      <p:sp>
        <p:nvSpPr>
          <p:cNvPr id="5" name="Slide Number Placeholder 4"/>
          <p:cNvSpPr>
            <a:spLocks noGrp="1"/>
          </p:cNvSpPr>
          <p:nvPr>
            <p:ph type="sldNum" sz="quarter" idx="12"/>
          </p:nvPr>
        </p:nvSpPr>
        <p:spPr/>
        <p:txBody>
          <a:bodyPr/>
          <a:lstStyle/>
          <a:p>
            <a:pPr>
              <a:defRPr/>
            </a:pPr>
            <a:fld id="{19D68D29-1527-42BE-87AF-8BFD72244D22}" type="slidenum">
              <a:rPr lang="en-US" smtClean="0"/>
              <a:pPr>
                <a:defRPr/>
              </a:pPr>
              <a:t>31</a:t>
            </a:fld>
            <a:endParaRPr lang="en-US"/>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Handling of Proposals</a:t>
            </a:r>
            <a:endParaRPr lang="en-US" dirty="0"/>
          </a:p>
        </p:txBody>
      </p:sp>
      <p:sp>
        <p:nvSpPr>
          <p:cNvPr id="3" name="Content Placeholder 2"/>
          <p:cNvSpPr>
            <a:spLocks noGrp="1"/>
          </p:cNvSpPr>
          <p:nvPr>
            <p:ph idx="1"/>
          </p:nvPr>
        </p:nvSpPr>
        <p:spPr/>
        <p:txBody>
          <a:bodyPr/>
          <a:lstStyle/>
          <a:p>
            <a:pPr algn="ctr">
              <a:buNone/>
            </a:pPr>
            <a:endParaRPr lang="en-US" dirty="0" smtClean="0"/>
          </a:p>
          <a:p>
            <a:pPr algn="ctr">
              <a:buNone/>
            </a:pPr>
            <a:endParaRPr lang="en-US" dirty="0" smtClean="0"/>
          </a:p>
          <a:p>
            <a:pPr>
              <a:buNone/>
            </a:pPr>
            <a:r>
              <a:rPr lang="en-US" u="sng" dirty="0" smtClean="0"/>
              <a:t>Review by the Buyer</a:t>
            </a:r>
          </a:p>
          <a:p>
            <a:pPr>
              <a:buNone/>
            </a:pPr>
            <a:r>
              <a:rPr lang="en-US" dirty="0" smtClean="0"/>
              <a:t>The buyer shall examine each written proposal received for general conformity with the terms of the procurement.  </a:t>
            </a:r>
          </a:p>
          <a:p>
            <a:pPr algn="ctr">
              <a:buNone/>
            </a:pPr>
            <a:endParaRPr lang="en-US" dirty="0"/>
          </a:p>
        </p:txBody>
      </p:sp>
      <p:sp>
        <p:nvSpPr>
          <p:cNvPr id="4" name="Slide Number Placeholder 3"/>
          <p:cNvSpPr>
            <a:spLocks noGrp="1"/>
          </p:cNvSpPr>
          <p:nvPr>
            <p:ph type="sldNum" sz="quarter" idx="12"/>
          </p:nvPr>
        </p:nvSpPr>
        <p:spPr/>
        <p:txBody>
          <a:bodyPr/>
          <a:lstStyle/>
          <a:p>
            <a:pPr>
              <a:defRPr/>
            </a:pPr>
            <a:fld id="{1B17C551-249F-4467-9681-29998AAB8176}" type="slidenum">
              <a:rPr lang="en-US" smtClean="0"/>
              <a:pPr>
                <a:defRPr/>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Responsiveness</a:t>
            </a:r>
            <a:endParaRPr lang="en-US" dirty="0"/>
          </a:p>
        </p:txBody>
      </p:sp>
      <p:sp>
        <p:nvSpPr>
          <p:cNvPr id="3" name="Content Placeholder 2"/>
          <p:cNvSpPr>
            <a:spLocks noGrp="1"/>
          </p:cNvSpPr>
          <p:nvPr>
            <p:ph idx="1"/>
          </p:nvPr>
        </p:nvSpPr>
        <p:spPr/>
        <p:txBody>
          <a:bodyPr/>
          <a:lstStyle/>
          <a:p>
            <a:pPr>
              <a:buNone/>
            </a:pPr>
            <a:endParaRPr lang="en-US" dirty="0" smtClean="0"/>
          </a:p>
          <a:p>
            <a:pPr>
              <a:buNone/>
            </a:pPr>
            <a:endParaRPr lang="en-US" dirty="0" smtClean="0"/>
          </a:p>
          <a:p>
            <a:pPr>
              <a:buNone/>
            </a:pPr>
            <a:r>
              <a:rPr lang="en-US" dirty="0" smtClean="0"/>
              <a:t>Proposals which conform to the requirements of the RFP are deemed Responsive by the Buyer.</a:t>
            </a:r>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u="sng" dirty="0" smtClean="0"/>
          </a:p>
          <a:p>
            <a:pPr>
              <a:buNone/>
            </a:pPr>
            <a:endParaRPr lang="en-US" dirty="0"/>
          </a:p>
        </p:txBody>
      </p:sp>
      <p:sp>
        <p:nvSpPr>
          <p:cNvPr id="4" name="Slide Number Placeholder 3"/>
          <p:cNvSpPr>
            <a:spLocks noGrp="1"/>
          </p:cNvSpPr>
          <p:nvPr>
            <p:ph type="sldNum" sz="quarter" idx="12"/>
          </p:nvPr>
        </p:nvSpPr>
        <p:spPr/>
        <p:txBody>
          <a:bodyPr/>
          <a:lstStyle/>
          <a:p>
            <a:pPr>
              <a:defRPr/>
            </a:pPr>
            <a:fld id="{1B17C551-249F-4467-9681-29998AAB8176}" type="slidenum">
              <a:rPr lang="en-US" smtClean="0"/>
              <a:pPr>
                <a:defRPr/>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Non-Responsive Proposal Examples</a:t>
            </a:r>
            <a:endParaRPr lang="en-US" dirty="0"/>
          </a:p>
        </p:txBody>
      </p:sp>
      <p:sp>
        <p:nvSpPr>
          <p:cNvPr id="3" name="Content Placeholder 2"/>
          <p:cNvSpPr>
            <a:spLocks noGrp="1"/>
          </p:cNvSpPr>
          <p:nvPr>
            <p:ph idx="1"/>
          </p:nvPr>
        </p:nvSpPr>
        <p:spPr/>
        <p:txBody>
          <a:bodyPr/>
          <a:lstStyle/>
          <a:p>
            <a:pPr>
              <a:buNone/>
            </a:pPr>
            <a:r>
              <a:rPr lang="en-US" dirty="0" smtClean="0"/>
              <a:t>Generally proposals will be *deemed non-responsive if they:</a:t>
            </a:r>
          </a:p>
          <a:p>
            <a:r>
              <a:rPr lang="en-US" dirty="0" smtClean="0"/>
              <a:t>Substitute their terms &amp; conditions for those included in the RFP</a:t>
            </a:r>
          </a:p>
          <a:p>
            <a:r>
              <a:rPr lang="en-US" dirty="0" smtClean="0"/>
              <a:t>Qualify their prices in such a manner that the proposal price cannot be determined</a:t>
            </a:r>
          </a:p>
          <a:p>
            <a:r>
              <a:rPr lang="en-US" dirty="0" smtClean="0"/>
              <a:t>Limit the rights of the contracting authority under any contract clause</a:t>
            </a:r>
          </a:p>
          <a:p>
            <a:pPr>
              <a:buNone/>
            </a:pPr>
            <a:r>
              <a:rPr lang="en-US" dirty="0" smtClean="0"/>
              <a:t>	*</a:t>
            </a:r>
            <a:r>
              <a:rPr lang="en-US" sz="1800" i="1" dirty="0" smtClean="0"/>
              <a:t>There may be other reasons not listed here that a proposal may be deemed non-responsive. </a:t>
            </a:r>
            <a:endParaRPr lang="en-US" sz="1800" i="1" dirty="0"/>
          </a:p>
        </p:txBody>
      </p:sp>
      <p:sp>
        <p:nvSpPr>
          <p:cNvPr id="4" name="Slide Number Placeholder 3"/>
          <p:cNvSpPr>
            <a:spLocks noGrp="1"/>
          </p:cNvSpPr>
          <p:nvPr>
            <p:ph type="sldNum" sz="quarter" idx="12"/>
          </p:nvPr>
        </p:nvSpPr>
        <p:spPr/>
        <p:txBody>
          <a:bodyPr/>
          <a:lstStyle/>
          <a:p>
            <a:pPr>
              <a:defRPr/>
            </a:pPr>
            <a:fld id="{1B17C551-249F-4467-9681-29998AAB8176}" type="slidenum">
              <a:rPr lang="en-US" smtClean="0"/>
              <a:pPr>
                <a:defRPr/>
              </a:pPr>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1" name="Slide Number Placeholder 5"/>
          <p:cNvSpPr txBox="1">
            <a:spLocks noGrp="1"/>
          </p:cNvSpPr>
          <p:nvPr/>
        </p:nvSpPr>
        <p:spPr bwMode="auto">
          <a:xfrm>
            <a:off x="7239000" y="6400800"/>
            <a:ext cx="1905000" cy="457200"/>
          </a:xfrm>
          <a:prstGeom prst="rect">
            <a:avLst/>
          </a:prstGeom>
          <a:noFill/>
          <a:ln w="9525">
            <a:noFill/>
            <a:miter lim="800000"/>
            <a:headEnd/>
            <a:tailEnd/>
          </a:ln>
        </p:spPr>
        <p:txBody>
          <a:bodyPr/>
          <a:lstStyle/>
          <a:p>
            <a:pPr algn="r"/>
            <a:fld id="{3DA66C67-E929-45A6-A80A-141F633F636C}" type="slidenum">
              <a:rPr lang="en-US"/>
              <a:pPr algn="r"/>
              <a:t>35</a:t>
            </a:fld>
            <a:endParaRPr lang="en-US"/>
          </a:p>
        </p:txBody>
      </p:sp>
      <p:sp>
        <p:nvSpPr>
          <p:cNvPr id="46082" name="Rectangle 2"/>
          <p:cNvSpPr>
            <a:spLocks noGrp="1" noChangeArrowheads="1"/>
          </p:cNvSpPr>
          <p:nvPr>
            <p:ph type="title" idx="4294967295"/>
          </p:nvPr>
        </p:nvSpPr>
        <p:spPr/>
        <p:txBody>
          <a:bodyPr/>
          <a:lstStyle/>
          <a:p>
            <a:pPr eaLnBrk="1" hangingPunct="1"/>
            <a:r>
              <a:rPr lang="en-US" dirty="0" smtClean="0"/>
              <a:t>Open Records</a:t>
            </a:r>
          </a:p>
        </p:txBody>
      </p:sp>
      <p:sp>
        <p:nvSpPr>
          <p:cNvPr id="46083" name="Rectangle 3"/>
          <p:cNvSpPr>
            <a:spLocks noGrp="1" noChangeArrowheads="1"/>
          </p:cNvSpPr>
          <p:nvPr>
            <p:ph type="body" idx="4294967295"/>
          </p:nvPr>
        </p:nvSpPr>
        <p:spPr>
          <a:xfrm>
            <a:off x="228600" y="1066800"/>
            <a:ext cx="8763000" cy="4524315"/>
          </a:xfrm>
        </p:spPr>
        <p:txBody>
          <a:bodyPr>
            <a:spAutoFit/>
          </a:bodyPr>
          <a:lstStyle/>
          <a:p>
            <a:pPr eaLnBrk="1" hangingPunct="1">
              <a:buNone/>
            </a:pPr>
            <a:r>
              <a:rPr lang="en-US" dirty="0" smtClean="0"/>
              <a:t>Proposals shall not be subject to public inspection until negotiations between the purchasing agency and all offerors have been concluded and a contract awarded to the responsible offeror submitting the proposal determined by the buyer in writing to be the most advantageous to the Commonwealth, based upon the price and the evaluation factors set forth in the solicitation.</a:t>
            </a:r>
            <a:endParaRPr lang="en-US" b="1" dirty="0" smtClean="0"/>
          </a:p>
        </p:txBody>
      </p:sp>
      <p:sp>
        <p:nvSpPr>
          <p:cNvPr id="5" name="Slide Number Placeholder 4"/>
          <p:cNvSpPr>
            <a:spLocks noGrp="1"/>
          </p:cNvSpPr>
          <p:nvPr>
            <p:ph type="sldNum" sz="quarter" idx="12"/>
          </p:nvPr>
        </p:nvSpPr>
        <p:spPr/>
        <p:txBody>
          <a:bodyPr/>
          <a:lstStyle/>
          <a:p>
            <a:pPr>
              <a:defRPr/>
            </a:pPr>
            <a:fld id="{19D68D29-1527-42BE-87AF-8BFD72244D22}" type="slidenum">
              <a:rPr lang="en-US" smtClean="0"/>
              <a:pPr>
                <a:defRPr/>
              </a:pPr>
              <a:t>35</a:t>
            </a:fld>
            <a:endParaRPr lang="en-US"/>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Role of the Buyer in the Evaluation Process</a:t>
            </a:r>
            <a:endParaRPr lang="en-US" sz="3200" dirty="0"/>
          </a:p>
        </p:txBody>
      </p:sp>
      <p:sp>
        <p:nvSpPr>
          <p:cNvPr id="3" name="Content Placeholder 2"/>
          <p:cNvSpPr>
            <a:spLocks noGrp="1"/>
          </p:cNvSpPr>
          <p:nvPr>
            <p:ph idx="1"/>
          </p:nvPr>
        </p:nvSpPr>
        <p:spPr/>
        <p:txBody>
          <a:bodyPr/>
          <a:lstStyle/>
          <a:p>
            <a:r>
              <a:rPr lang="en-US" sz="2800" dirty="0" smtClean="0"/>
              <a:t>Provide Structure and Ensure that all Evaluators Participate and Contribute to the Process </a:t>
            </a:r>
          </a:p>
          <a:p>
            <a:r>
              <a:rPr lang="en-US" sz="2800" dirty="0" smtClean="0"/>
              <a:t>Ensure Evaluators Focus Strictly on the Evaluation Criteria</a:t>
            </a:r>
          </a:p>
          <a:p>
            <a:r>
              <a:rPr lang="en-US" sz="2800" dirty="0" smtClean="0"/>
              <a:t>Keep the Team Focused</a:t>
            </a:r>
          </a:p>
          <a:p>
            <a:r>
              <a:rPr lang="en-US" sz="2800" dirty="0" smtClean="0"/>
              <a:t>Obtain all Necessary Clarification</a:t>
            </a:r>
          </a:p>
          <a:p>
            <a:r>
              <a:rPr lang="en-US" sz="2800" dirty="0" smtClean="0"/>
              <a:t>Conduct Reference Checks</a:t>
            </a:r>
          </a:p>
          <a:p>
            <a:r>
              <a:rPr lang="en-US" sz="2800" dirty="0" smtClean="0"/>
              <a:t>Calculate Cost Score</a:t>
            </a:r>
          </a:p>
          <a:p>
            <a:r>
              <a:rPr lang="en-US" sz="2800" dirty="0" smtClean="0"/>
              <a:t>Calculate Final Scores and Rankings</a:t>
            </a:r>
          </a:p>
          <a:p>
            <a:r>
              <a:rPr lang="en-US" sz="2800" dirty="0" smtClean="0"/>
              <a:t>Document Evaluation Process</a:t>
            </a:r>
            <a:endParaRPr lang="en-US" sz="2800" dirty="0"/>
          </a:p>
        </p:txBody>
      </p:sp>
      <p:sp>
        <p:nvSpPr>
          <p:cNvPr id="4" name="Slide Number Placeholder 3"/>
          <p:cNvSpPr>
            <a:spLocks noGrp="1"/>
          </p:cNvSpPr>
          <p:nvPr>
            <p:ph type="sldNum" sz="quarter" idx="12"/>
          </p:nvPr>
        </p:nvSpPr>
        <p:spPr/>
        <p:txBody>
          <a:bodyPr/>
          <a:lstStyle/>
          <a:p>
            <a:pPr>
              <a:defRPr/>
            </a:pPr>
            <a:fld id="{1B17C551-249F-4467-9681-29998AAB8176}" type="slidenum">
              <a:rPr lang="en-US" smtClean="0"/>
              <a:pPr>
                <a:defRPr/>
              </a:pPr>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How to Successfully Evaluate an RFP</a:t>
            </a:r>
            <a:endParaRPr lang="en-US" sz="3600" dirty="0"/>
          </a:p>
        </p:txBody>
      </p:sp>
      <p:sp>
        <p:nvSpPr>
          <p:cNvPr id="3" name="Content Placeholder 2"/>
          <p:cNvSpPr>
            <a:spLocks noGrp="1"/>
          </p:cNvSpPr>
          <p:nvPr>
            <p:ph idx="1"/>
          </p:nvPr>
        </p:nvSpPr>
        <p:spPr/>
        <p:txBody>
          <a:bodyPr/>
          <a:lstStyle/>
          <a:p>
            <a:r>
              <a:rPr lang="en-US" dirty="0" smtClean="0"/>
              <a:t>Choose the Right Evaluation Team</a:t>
            </a:r>
          </a:p>
          <a:p>
            <a:r>
              <a:rPr lang="en-US" dirty="0" smtClean="0"/>
              <a:t>Define your Evaluation Criteria as you Prepare or Review the Scope of Work</a:t>
            </a:r>
          </a:p>
          <a:p>
            <a:r>
              <a:rPr lang="en-US" dirty="0" smtClean="0"/>
              <a:t>Develop Scoring Mechanisms that are Conducive to Project Goals</a:t>
            </a:r>
          </a:p>
          <a:p>
            <a:r>
              <a:rPr lang="en-US" dirty="0" smtClean="0"/>
              <a:t>Use Oral Presentations when Appropriate</a:t>
            </a:r>
          </a:p>
          <a:p>
            <a:r>
              <a:rPr lang="en-US" dirty="0" smtClean="0"/>
              <a:t>Document your findings and results</a:t>
            </a:r>
          </a:p>
          <a:p>
            <a:r>
              <a:rPr lang="en-US" dirty="0" smtClean="0"/>
              <a:t>Be Familiar with Governing Policy and Procedures</a:t>
            </a:r>
          </a:p>
          <a:p>
            <a:endParaRPr lang="en-US" dirty="0"/>
          </a:p>
        </p:txBody>
      </p:sp>
      <p:sp>
        <p:nvSpPr>
          <p:cNvPr id="4" name="Slide Number Placeholder 3"/>
          <p:cNvSpPr>
            <a:spLocks noGrp="1"/>
          </p:cNvSpPr>
          <p:nvPr>
            <p:ph type="sldNum" sz="quarter" idx="12"/>
          </p:nvPr>
        </p:nvSpPr>
        <p:spPr/>
        <p:txBody>
          <a:bodyPr/>
          <a:lstStyle/>
          <a:p>
            <a:pPr>
              <a:defRPr/>
            </a:pPr>
            <a:fld id="{1B17C551-249F-4467-9681-29998AAB8176}" type="slidenum">
              <a:rPr lang="en-US" smtClean="0"/>
              <a:pPr>
                <a:defRPr/>
              </a:pPr>
              <a:t>37</a:t>
            </a:fld>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177" name="Slide Number Placeholder 5"/>
          <p:cNvSpPr txBox="1">
            <a:spLocks noGrp="1"/>
          </p:cNvSpPr>
          <p:nvPr/>
        </p:nvSpPr>
        <p:spPr bwMode="auto">
          <a:xfrm>
            <a:off x="7239000" y="6400800"/>
            <a:ext cx="1905000" cy="457200"/>
          </a:xfrm>
          <a:prstGeom prst="rect">
            <a:avLst/>
          </a:prstGeom>
          <a:noFill/>
          <a:ln w="9525">
            <a:noFill/>
            <a:miter lim="800000"/>
            <a:headEnd/>
            <a:tailEnd/>
          </a:ln>
        </p:spPr>
        <p:txBody>
          <a:bodyPr/>
          <a:lstStyle/>
          <a:p>
            <a:pPr algn="r"/>
            <a:fld id="{60DE1077-83A0-4026-B2C1-AEA4F237AA2F}" type="slidenum">
              <a:rPr lang="en-US"/>
              <a:pPr algn="r"/>
              <a:t>38</a:t>
            </a:fld>
            <a:endParaRPr lang="en-US"/>
          </a:p>
        </p:txBody>
      </p:sp>
      <p:sp>
        <p:nvSpPr>
          <p:cNvPr id="50178" name="Rectangle 2"/>
          <p:cNvSpPr>
            <a:spLocks noGrp="1" noChangeArrowheads="1"/>
          </p:cNvSpPr>
          <p:nvPr>
            <p:ph type="title" idx="4294967295"/>
          </p:nvPr>
        </p:nvSpPr>
        <p:spPr/>
        <p:txBody>
          <a:bodyPr/>
          <a:lstStyle/>
          <a:p>
            <a:pPr eaLnBrk="1" hangingPunct="1"/>
            <a:r>
              <a:rPr lang="en-US" dirty="0" smtClean="0"/>
              <a:t>Evaluation Team</a:t>
            </a:r>
          </a:p>
        </p:txBody>
      </p:sp>
      <p:sp>
        <p:nvSpPr>
          <p:cNvPr id="50179" name="Rectangle 3"/>
          <p:cNvSpPr>
            <a:spLocks noGrp="1" noChangeArrowheads="1"/>
          </p:cNvSpPr>
          <p:nvPr>
            <p:ph type="body" idx="4294967295"/>
          </p:nvPr>
        </p:nvSpPr>
        <p:spPr/>
        <p:txBody>
          <a:bodyPr/>
          <a:lstStyle/>
          <a:p>
            <a:pPr eaLnBrk="1" hangingPunct="1">
              <a:buFontTx/>
              <a:buNone/>
            </a:pPr>
            <a:r>
              <a:rPr lang="en-US" dirty="0" smtClean="0"/>
              <a:t>	The agency shall nominate a technical evaluation committee.  The committee shall be comprised of members who are state employees, unless approval for appointment of non-state employees is granted by the secretary of the Finance and Administration Cabinet, or designee.  Non-state employees </a:t>
            </a:r>
            <a:r>
              <a:rPr lang="en-US" u="sng" dirty="0" smtClean="0"/>
              <a:t>may not</a:t>
            </a:r>
            <a:r>
              <a:rPr lang="en-US" dirty="0" smtClean="0"/>
              <a:t> score proposals but may serve as technical advisors if approved.   Generally, there should be 3 – 5 scorers.  </a:t>
            </a:r>
            <a:endParaRPr lang="en-US" u="sng" dirty="0" smtClean="0"/>
          </a:p>
          <a:p>
            <a:pPr eaLnBrk="1" hangingPunct="1">
              <a:buFontTx/>
              <a:buNone/>
            </a:pPr>
            <a:endParaRPr lang="en-US" dirty="0" smtClean="0"/>
          </a:p>
        </p:txBody>
      </p:sp>
      <p:sp>
        <p:nvSpPr>
          <p:cNvPr id="5" name="Slide Number Placeholder 4"/>
          <p:cNvSpPr>
            <a:spLocks noGrp="1"/>
          </p:cNvSpPr>
          <p:nvPr>
            <p:ph type="sldNum" sz="quarter" idx="12"/>
          </p:nvPr>
        </p:nvSpPr>
        <p:spPr/>
        <p:txBody>
          <a:bodyPr/>
          <a:lstStyle/>
          <a:p>
            <a:pPr>
              <a:defRPr/>
            </a:pPr>
            <a:fld id="{19D68D29-1527-42BE-87AF-8BFD72244D22}" type="slidenum">
              <a:rPr lang="en-US" smtClean="0"/>
              <a:pPr>
                <a:defRPr/>
              </a:pPr>
              <a:t>38</a:t>
            </a:fld>
            <a:endParaRPr lang="en-US"/>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5" name="Rectangle 2"/>
          <p:cNvSpPr>
            <a:spLocks noGrp="1" noChangeArrowheads="1"/>
          </p:cNvSpPr>
          <p:nvPr>
            <p:ph type="title"/>
          </p:nvPr>
        </p:nvSpPr>
        <p:spPr/>
        <p:txBody>
          <a:bodyPr/>
          <a:lstStyle/>
          <a:p>
            <a:r>
              <a:rPr lang="en-US" smtClean="0"/>
              <a:t>Evaluation Team</a:t>
            </a:r>
            <a:endParaRPr lang="en-US" dirty="0" smtClean="0"/>
          </a:p>
        </p:txBody>
      </p:sp>
      <p:sp>
        <p:nvSpPr>
          <p:cNvPr id="8" name="Content Placeholder 7"/>
          <p:cNvSpPr>
            <a:spLocks noGrp="1"/>
          </p:cNvSpPr>
          <p:nvPr>
            <p:ph idx="1"/>
          </p:nvPr>
        </p:nvSpPr>
        <p:spPr>
          <a:xfrm>
            <a:off x="228600" y="1066800"/>
            <a:ext cx="8763000" cy="6124754"/>
          </a:xfrm>
        </p:spPr>
        <p:txBody>
          <a:bodyPr>
            <a:spAutoFit/>
          </a:bodyPr>
          <a:lstStyle/>
          <a:p>
            <a:r>
              <a:rPr lang="en-US" b="1" dirty="0" smtClean="0"/>
              <a:t>Who</a:t>
            </a:r>
            <a:r>
              <a:rPr lang="en-US" dirty="0" smtClean="0"/>
              <a:t> should be on the team?</a:t>
            </a:r>
          </a:p>
          <a:p>
            <a:pPr lvl="1"/>
            <a:r>
              <a:rPr lang="en-US" dirty="0" smtClean="0"/>
              <a:t>Subject Matter Experts, agency leaders</a:t>
            </a:r>
          </a:p>
          <a:p>
            <a:r>
              <a:rPr lang="en-US" b="1" dirty="0" smtClean="0"/>
              <a:t>What</a:t>
            </a:r>
            <a:r>
              <a:rPr lang="en-US" dirty="0" smtClean="0"/>
              <a:t> do they need to be effective?</a:t>
            </a:r>
          </a:p>
          <a:p>
            <a:pPr lvl="1"/>
            <a:r>
              <a:rPr lang="en-US" dirty="0" smtClean="0"/>
              <a:t>SOW, Solicitation, Project schedule</a:t>
            </a:r>
          </a:p>
          <a:p>
            <a:r>
              <a:rPr lang="en-US" b="1" dirty="0" smtClean="0"/>
              <a:t>When</a:t>
            </a:r>
            <a:r>
              <a:rPr lang="en-US" dirty="0" smtClean="0"/>
              <a:t> do we get them involved?</a:t>
            </a:r>
          </a:p>
          <a:p>
            <a:pPr lvl="1"/>
            <a:r>
              <a:rPr lang="en-US" dirty="0" smtClean="0"/>
              <a:t> Team meeting before RFP issuance</a:t>
            </a:r>
          </a:p>
          <a:p>
            <a:r>
              <a:rPr lang="en-US" b="1" dirty="0" smtClean="0"/>
              <a:t>Where</a:t>
            </a:r>
            <a:r>
              <a:rPr lang="en-US" dirty="0" smtClean="0"/>
              <a:t> should they do their review?</a:t>
            </a:r>
          </a:p>
          <a:p>
            <a:pPr lvl="1"/>
            <a:r>
              <a:rPr lang="en-US" dirty="0" smtClean="0"/>
              <a:t>Buyer will coordinate</a:t>
            </a:r>
          </a:p>
          <a:p>
            <a:r>
              <a:rPr lang="en-US" b="1" dirty="0" smtClean="0"/>
              <a:t>Why</a:t>
            </a:r>
            <a:r>
              <a:rPr lang="en-US" dirty="0" smtClean="0"/>
              <a:t> is this important to them?</a:t>
            </a:r>
          </a:p>
          <a:p>
            <a:pPr lvl="1"/>
            <a:r>
              <a:rPr lang="en-US" dirty="0" smtClean="0"/>
              <a:t>Convey the importance of their role</a:t>
            </a:r>
          </a:p>
          <a:p>
            <a:endParaRPr lang="en-US" dirty="0"/>
          </a:p>
        </p:txBody>
      </p:sp>
      <p:sp>
        <p:nvSpPr>
          <p:cNvPr id="52226"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52227" name="Rectangle 9"/>
          <p:cNvSpPr>
            <a:spLocks noChangeArrowheads="1"/>
          </p:cNvSpPr>
          <p:nvPr/>
        </p:nvSpPr>
        <p:spPr bwMode="auto">
          <a:xfrm>
            <a:off x="0" y="542925"/>
            <a:ext cx="9144000" cy="0"/>
          </a:xfrm>
          <a:prstGeom prst="rect">
            <a:avLst/>
          </a:prstGeom>
          <a:noFill/>
          <a:ln w="9525">
            <a:noFill/>
            <a:miter lim="800000"/>
            <a:headEnd/>
            <a:tailEnd/>
          </a:ln>
        </p:spPr>
        <p:txBody>
          <a:bodyPr wrap="none" anchor="ctr">
            <a:spAutoFit/>
          </a:bodyPr>
          <a:lstStyle/>
          <a:p>
            <a:endParaRPr lang="en-US"/>
          </a:p>
        </p:txBody>
      </p:sp>
      <p:sp>
        <p:nvSpPr>
          <p:cNvPr id="6" name="Slide Number Placeholder 5"/>
          <p:cNvSpPr>
            <a:spLocks noGrp="1"/>
          </p:cNvSpPr>
          <p:nvPr>
            <p:ph type="sldNum" sz="quarter" idx="12"/>
          </p:nvPr>
        </p:nvSpPr>
        <p:spPr/>
        <p:txBody>
          <a:bodyPr/>
          <a:lstStyle/>
          <a:p>
            <a:pPr>
              <a:defRPr/>
            </a:pPr>
            <a:fld id="{1B17C551-249F-4467-9681-29998AAB8176}" type="slidenum">
              <a:rPr lang="en-US" smtClean="0"/>
              <a:pPr>
                <a:defRPr/>
              </a:pPr>
              <a:t>39</a:t>
            </a:fld>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r>
              <a:rPr lang="en-US" dirty="0" smtClean="0"/>
              <a:t>OBJECTIVES</a:t>
            </a:r>
          </a:p>
        </p:txBody>
      </p:sp>
      <p:sp>
        <p:nvSpPr>
          <p:cNvPr id="17410" name="Rectangle 3"/>
          <p:cNvSpPr>
            <a:spLocks noGrp="1" noChangeArrowheads="1"/>
          </p:cNvSpPr>
          <p:nvPr>
            <p:ph type="body" idx="1"/>
          </p:nvPr>
        </p:nvSpPr>
        <p:spPr/>
        <p:txBody>
          <a:bodyPr/>
          <a:lstStyle/>
          <a:p>
            <a:pPr>
              <a:buFontTx/>
              <a:buNone/>
            </a:pPr>
            <a:r>
              <a:rPr lang="en-US" sz="2800" dirty="0" smtClean="0"/>
              <a:t>By the end of this session…</a:t>
            </a:r>
          </a:p>
          <a:p>
            <a:r>
              <a:rPr lang="en-US" sz="2800" dirty="0" smtClean="0"/>
              <a:t>Distinguish professional </a:t>
            </a:r>
            <a:r>
              <a:rPr lang="en-US" sz="2800" dirty="0" err="1" smtClean="0"/>
              <a:t>vs</a:t>
            </a:r>
            <a:r>
              <a:rPr lang="en-US" sz="2800" dirty="0" smtClean="0"/>
              <a:t> non professional service</a:t>
            </a:r>
          </a:p>
          <a:p>
            <a:r>
              <a:rPr lang="en-US" sz="2800" dirty="0" smtClean="0"/>
              <a:t>Develop a good Statement of Work</a:t>
            </a:r>
          </a:p>
          <a:p>
            <a:r>
              <a:rPr lang="en-US" sz="2800" dirty="0" smtClean="0"/>
              <a:t>Determine who should be on the evaluation team</a:t>
            </a:r>
          </a:p>
          <a:p>
            <a:r>
              <a:rPr lang="en-US" sz="2800" dirty="0" smtClean="0"/>
              <a:t>Develop good evaluation criteria</a:t>
            </a:r>
          </a:p>
          <a:p>
            <a:r>
              <a:rPr lang="en-US" sz="2800" dirty="0" smtClean="0"/>
              <a:t>Successfully evaluate an RFP</a:t>
            </a:r>
          </a:p>
          <a:p>
            <a:r>
              <a:rPr lang="en-US" sz="2800" dirty="0" smtClean="0"/>
              <a:t>Effectively document evaluation process</a:t>
            </a:r>
          </a:p>
          <a:p>
            <a:r>
              <a:rPr lang="en-US" sz="2800" dirty="0" smtClean="0"/>
              <a:t>Identify and recommend the best proposal</a:t>
            </a:r>
          </a:p>
          <a:p>
            <a:pPr>
              <a:buNone/>
            </a:pPr>
            <a:endParaRPr lang="en-US" dirty="0" smtClean="0"/>
          </a:p>
        </p:txBody>
      </p:sp>
      <p:sp>
        <p:nvSpPr>
          <p:cNvPr id="4" name="Slide Number Placeholder 3"/>
          <p:cNvSpPr>
            <a:spLocks noGrp="1"/>
          </p:cNvSpPr>
          <p:nvPr>
            <p:ph type="sldNum" sz="quarter" idx="12"/>
          </p:nvPr>
        </p:nvSpPr>
        <p:spPr/>
        <p:txBody>
          <a:bodyPr/>
          <a:lstStyle/>
          <a:p>
            <a:pPr>
              <a:defRPr/>
            </a:pPr>
            <a:fld id="{1B17C551-249F-4467-9681-29998AAB8176}" type="slidenum">
              <a:rPr lang="en-US" smtClean="0"/>
              <a:pPr>
                <a:defRPr/>
              </a:pPr>
              <a:t>4</a:t>
            </a:fld>
            <a:endParaRPr lang="en-US"/>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3" name="Slide Number Placeholder 5"/>
          <p:cNvSpPr txBox="1">
            <a:spLocks noGrp="1"/>
          </p:cNvSpPr>
          <p:nvPr/>
        </p:nvSpPr>
        <p:spPr bwMode="auto">
          <a:xfrm>
            <a:off x="7239000" y="6400800"/>
            <a:ext cx="1905000" cy="457200"/>
          </a:xfrm>
          <a:prstGeom prst="rect">
            <a:avLst/>
          </a:prstGeom>
          <a:noFill/>
          <a:ln w="9525">
            <a:noFill/>
            <a:miter lim="800000"/>
            <a:headEnd/>
            <a:tailEnd/>
          </a:ln>
        </p:spPr>
        <p:txBody>
          <a:bodyPr/>
          <a:lstStyle/>
          <a:p>
            <a:pPr algn="r"/>
            <a:fld id="{60F3EEAB-7CE0-4651-A346-D62F4D959EAB}" type="slidenum">
              <a:rPr lang="en-US"/>
              <a:pPr algn="r"/>
              <a:t>40</a:t>
            </a:fld>
            <a:endParaRPr lang="en-US"/>
          </a:p>
        </p:txBody>
      </p:sp>
      <p:sp>
        <p:nvSpPr>
          <p:cNvPr id="54274" name="Rectangle 2"/>
          <p:cNvSpPr>
            <a:spLocks noGrp="1" noChangeArrowheads="1"/>
          </p:cNvSpPr>
          <p:nvPr>
            <p:ph type="title" idx="4294967295"/>
          </p:nvPr>
        </p:nvSpPr>
        <p:spPr/>
        <p:txBody>
          <a:bodyPr/>
          <a:lstStyle/>
          <a:p>
            <a:pPr eaLnBrk="1" hangingPunct="1"/>
            <a:r>
              <a:rPr lang="en-US" dirty="0" smtClean="0"/>
              <a:t>Evaluation Team Members must…</a:t>
            </a:r>
          </a:p>
        </p:txBody>
      </p:sp>
      <p:sp>
        <p:nvSpPr>
          <p:cNvPr id="54275" name="Rectangle 3"/>
          <p:cNvSpPr>
            <a:spLocks noGrp="1" noChangeArrowheads="1"/>
          </p:cNvSpPr>
          <p:nvPr>
            <p:ph type="body" idx="4294967295"/>
          </p:nvPr>
        </p:nvSpPr>
        <p:spPr>
          <a:xfrm>
            <a:off x="228600" y="1066800"/>
            <a:ext cx="8763000" cy="5176802"/>
          </a:xfrm>
        </p:spPr>
        <p:txBody>
          <a:bodyPr>
            <a:spAutoFit/>
          </a:bodyPr>
          <a:lstStyle/>
          <a:p>
            <a:pPr>
              <a:buNone/>
            </a:pPr>
            <a:endParaRPr lang="en-US" dirty="0" smtClean="0"/>
          </a:p>
          <a:p>
            <a:pPr>
              <a:buNone/>
            </a:pPr>
            <a:r>
              <a:rPr lang="en-US" dirty="0" smtClean="0"/>
              <a:t>Have sufficient time to dedicate in order to effectively evaluate the proposals.</a:t>
            </a:r>
          </a:p>
          <a:p>
            <a:pPr lvl="1"/>
            <a:r>
              <a:rPr lang="en-US" dirty="0" smtClean="0"/>
              <a:t>Such time is dedicated to reading all proposal related materials extensively</a:t>
            </a:r>
          </a:p>
          <a:p>
            <a:pPr lvl="1"/>
            <a:r>
              <a:rPr lang="en-US" dirty="0" smtClean="0"/>
              <a:t>Attend all Evaluation-related Meetings: Training, Evaluation Sessions, Oral Presentations, Criteria Planning</a:t>
            </a:r>
          </a:p>
          <a:p>
            <a:pPr eaLnBrk="1" hangingPunct="1">
              <a:buFontTx/>
              <a:buNone/>
            </a:pPr>
            <a:endParaRPr lang="en-US" dirty="0" smtClean="0"/>
          </a:p>
          <a:p>
            <a:pPr eaLnBrk="1" hangingPunct="1">
              <a:buFontTx/>
              <a:buNone/>
            </a:pPr>
            <a:endParaRPr lang="en-US" dirty="0" smtClean="0"/>
          </a:p>
        </p:txBody>
      </p:sp>
      <p:sp>
        <p:nvSpPr>
          <p:cNvPr id="5" name="Slide Number Placeholder 4"/>
          <p:cNvSpPr>
            <a:spLocks noGrp="1"/>
          </p:cNvSpPr>
          <p:nvPr>
            <p:ph type="sldNum" sz="quarter" idx="12"/>
          </p:nvPr>
        </p:nvSpPr>
        <p:spPr/>
        <p:txBody>
          <a:bodyPr/>
          <a:lstStyle/>
          <a:p>
            <a:pPr>
              <a:defRPr/>
            </a:pPr>
            <a:fld id="{19D68D29-1527-42BE-87AF-8BFD72244D22}" type="slidenum">
              <a:rPr lang="en-US" smtClean="0"/>
              <a:pPr>
                <a:defRPr/>
              </a:pPr>
              <a:t>40</a:t>
            </a:fld>
            <a:endParaRPr lang="en-US"/>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Team Members shall…</a:t>
            </a:r>
            <a:endParaRPr lang="en-US" dirty="0"/>
          </a:p>
        </p:txBody>
      </p:sp>
      <p:sp>
        <p:nvSpPr>
          <p:cNvPr id="3" name="Content Placeholder 2"/>
          <p:cNvSpPr>
            <a:spLocks noGrp="1"/>
          </p:cNvSpPr>
          <p:nvPr>
            <p:ph idx="1"/>
          </p:nvPr>
        </p:nvSpPr>
        <p:spPr/>
        <p:txBody>
          <a:bodyPr/>
          <a:lstStyle/>
          <a:p>
            <a:pPr>
              <a:buNone/>
            </a:pPr>
            <a:endParaRPr lang="en-US" dirty="0" smtClean="0"/>
          </a:p>
          <a:p>
            <a:r>
              <a:rPr lang="en-US" u="sng" dirty="0" smtClean="0"/>
              <a:t>Sign non-disclosure and confidentiality statements prior to viewing responses.</a:t>
            </a:r>
          </a:p>
          <a:p>
            <a:endParaRPr lang="en-US" u="sng" dirty="0" smtClean="0"/>
          </a:p>
          <a:p>
            <a:r>
              <a:rPr lang="en-US" u="sng" dirty="0" smtClean="0"/>
              <a:t>Maintain confidentiality and professional conduct throughout the evaluation process.</a:t>
            </a:r>
          </a:p>
          <a:p>
            <a:endParaRPr lang="en-US" u="sng" dirty="0" smtClean="0"/>
          </a:p>
          <a:p>
            <a:r>
              <a:rPr lang="en-US" u="sng" dirty="0" smtClean="0"/>
              <a:t>Conduct a fair and reasonable review of proposals based on the Evaluation Criteria.</a:t>
            </a:r>
          </a:p>
          <a:p>
            <a:pPr>
              <a:buNone/>
            </a:pPr>
            <a:endParaRPr lang="en-US" u="sng" dirty="0" smtClean="0"/>
          </a:p>
          <a:p>
            <a:pPr>
              <a:buNone/>
            </a:pPr>
            <a:endParaRPr lang="en-US" u="sng" dirty="0"/>
          </a:p>
        </p:txBody>
      </p:sp>
      <p:sp>
        <p:nvSpPr>
          <p:cNvPr id="4" name="Slide Number Placeholder 3"/>
          <p:cNvSpPr>
            <a:spLocks noGrp="1"/>
          </p:cNvSpPr>
          <p:nvPr>
            <p:ph type="sldNum" sz="quarter" idx="12"/>
          </p:nvPr>
        </p:nvSpPr>
        <p:spPr/>
        <p:txBody>
          <a:bodyPr/>
          <a:lstStyle/>
          <a:p>
            <a:pPr>
              <a:defRPr/>
            </a:pPr>
            <a:fld id="{1B17C551-249F-4467-9681-29998AAB8176}" type="slidenum">
              <a:rPr lang="en-US" smtClean="0"/>
              <a:pPr>
                <a:defRPr/>
              </a:pPr>
              <a:t>41</a:t>
            </a:fld>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321" name="Slide Number Placeholder 5"/>
          <p:cNvSpPr txBox="1">
            <a:spLocks noGrp="1"/>
          </p:cNvSpPr>
          <p:nvPr/>
        </p:nvSpPr>
        <p:spPr bwMode="auto">
          <a:xfrm>
            <a:off x="7239000" y="6400800"/>
            <a:ext cx="1905000" cy="457200"/>
          </a:xfrm>
          <a:prstGeom prst="rect">
            <a:avLst/>
          </a:prstGeom>
          <a:noFill/>
          <a:ln w="9525">
            <a:noFill/>
            <a:miter lim="800000"/>
            <a:headEnd/>
            <a:tailEnd/>
          </a:ln>
        </p:spPr>
        <p:txBody>
          <a:bodyPr/>
          <a:lstStyle/>
          <a:p>
            <a:pPr algn="r"/>
            <a:fld id="{7980FC27-F401-425D-AA2D-76AE2EEF5DCC}" type="slidenum">
              <a:rPr lang="en-US"/>
              <a:pPr algn="r"/>
              <a:t>42</a:t>
            </a:fld>
            <a:endParaRPr lang="en-US"/>
          </a:p>
        </p:txBody>
      </p:sp>
      <p:sp>
        <p:nvSpPr>
          <p:cNvPr id="5" name="Title 4"/>
          <p:cNvSpPr>
            <a:spLocks noGrp="1"/>
          </p:cNvSpPr>
          <p:nvPr>
            <p:ph type="title"/>
          </p:nvPr>
        </p:nvSpPr>
        <p:spPr/>
        <p:txBody>
          <a:bodyPr/>
          <a:lstStyle/>
          <a:p>
            <a:r>
              <a:rPr lang="en-US" dirty="0" smtClean="0"/>
              <a:t>Types of Evaluation Criteria</a:t>
            </a:r>
            <a:endParaRPr lang="en-US" dirty="0"/>
          </a:p>
        </p:txBody>
      </p:sp>
      <p:sp>
        <p:nvSpPr>
          <p:cNvPr id="6" name="Content Placeholder 5"/>
          <p:cNvSpPr>
            <a:spLocks noGrp="1"/>
          </p:cNvSpPr>
          <p:nvPr>
            <p:ph sz="half" idx="1"/>
          </p:nvPr>
        </p:nvSpPr>
        <p:spPr/>
        <p:txBody>
          <a:bodyPr/>
          <a:lstStyle/>
          <a:p>
            <a:pPr algn="ctr">
              <a:buNone/>
            </a:pPr>
            <a:r>
              <a:rPr lang="en-US" dirty="0" smtClean="0"/>
              <a:t>SUBJECTIVE</a:t>
            </a:r>
          </a:p>
          <a:p>
            <a:r>
              <a:rPr lang="en-US" sz="2400" dirty="0" smtClean="0"/>
              <a:t>Requires the evaluator to make judgment calls about the performance of the proponent being evaluated. </a:t>
            </a:r>
          </a:p>
          <a:p>
            <a:r>
              <a:rPr lang="en-US" sz="2400" dirty="0" smtClean="0"/>
              <a:t>May be influenced by objective facts, however, the evaluator evaluates the performance according to his/her personal perspective.</a:t>
            </a:r>
          </a:p>
          <a:p>
            <a:endParaRPr lang="en-US" dirty="0"/>
          </a:p>
        </p:txBody>
      </p:sp>
      <p:sp>
        <p:nvSpPr>
          <p:cNvPr id="7" name="Content Placeholder 6"/>
          <p:cNvSpPr>
            <a:spLocks noGrp="1"/>
          </p:cNvSpPr>
          <p:nvPr>
            <p:ph sz="half" idx="2"/>
          </p:nvPr>
        </p:nvSpPr>
        <p:spPr/>
        <p:txBody>
          <a:bodyPr/>
          <a:lstStyle/>
          <a:p>
            <a:pPr algn="ctr">
              <a:buNone/>
            </a:pPr>
            <a:r>
              <a:rPr lang="en-US" dirty="0" smtClean="0"/>
              <a:t>OBJECTIVE</a:t>
            </a:r>
          </a:p>
          <a:p>
            <a:r>
              <a:rPr lang="en-US" sz="2400" dirty="0" smtClean="0"/>
              <a:t>The evaluator does not make any judgments. </a:t>
            </a:r>
          </a:p>
          <a:p>
            <a:r>
              <a:rPr lang="en-US" sz="2400" dirty="0" smtClean="0"/>
              <a:t>The evaluator does not make a judgment call about whether the response/approach is right or wrong</a:t>
            </a:r>
          </a:p>
          <a:p>
            <a:endParaRPr lang="en-US" dirty="0"/>
          </a:p>
        </p:txBody>
      </p:sp>
      <p:sp>
        <p:nvSpPr>
          <p:cNvPr id="8" name="Slide Number Placeholder 7"/>
          <p:cNvSpPr>
            <a:spLocks noGrp="1"/>
          </p:cNvSpPr>
          <p:nvPr>
            <p:ph type="sldNum" sz="quarter" idx="12"/>
          </p:nvPr>
        </p:nvSpPr>
        <p:spPr/>
        <p:txBody>
          <a:bodyPr/>
          <a:lstStyle/>
          <a:p>
            <a:pPr>
              <a:defRPr/>
            </a:pPr>
            <a:fld id="{F380648B-E9CF-4596-B793-2959C7056416}" type="slidenum">
              <a:rPr lang="en-US" smtClean="0"/>
              <a:pPr>
                <a:defRPr/>
              </a:pPr>
              <a:t>42</a:t>
            </a:fld>
            <a:endParaRPr lang="en-US"/>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369" name="Rectangle 2"/>
          <p:cNvSpPr>
            <a:spLocks noGrp="1" noChangeArrowheads="1"/>
          </p:cNvSpPr>
          <p:nvPr>
            <p:ph type="title"/>
          </p:nvPr>
        </p:nvSpPr>
        <p:spPr/>
        <p:txBody>
          <a:bodyPr/>
          <a:lstStyle/>
          <a:p>
            <a:r>
              <a:rPr lang="en-US" dirty="0" smtClean="0"/>
              <a:t>Benefits and Limitations</a:t>
            </a:r>
          </a:p>
        </p:txBody>
      </p:sp>
      <p:sp>
        <p:nvSpPr>
          <p:cNvPr id="14" name="Content Placeholder 13"/>
          <p:cNvSpPr>
            <a:spLocks noGrp="1"/>
          </p:cNvSpPr>
          <p:nvPr>
            <p:ph sz="half" idx="1"/>
          </p:nvPr>
        </p:nvSpPr>
        <p:spPr/>
        <p:txBody>
          <a:bodyPr/>
          <a:lstStyle/>
          <a:p>
            <a:pPr>
              <a:buNone/>
            </a:pPr>
            <a:r>
              <a:rPr lang="en-US" dirty="0" smtClean="0"/>
              <a:t>SUBJECTIVE </a:t>
            </a:r>
          </a:p>
          <a:p>
            <a:pPr>
              <a:buFontTx/>
              <a:buNone/>
            </a:pPr>
            <a:r>
              <a:rPr lang="en-US" b="1" u="sng" dirty="0" smtClean="0"/>
              <a:t>Benefits</a:t>
            </a:r>
          </a:p>
          <a:p>
            <a:r>
              <a:rPr lang="en-US" sz="2400" dirty="0" smtClean="0"/>
              <a:t>Allows Evaluators to place emphasis on what they think is most important</a:t>
            </a:r>
          </a:p>
          <a:p>
            <a:pPr>
              <a:buFontTx/>
              <a:buNone/>
            </a:pPr>
            <a:r>
              <a:rPr lang="en-US" b="1" u="sng" dirty="0" smtClean="0"/>
              <a:t>Limitations</a:t>
            </a:r>
          </a:p>
          <a:p>
            <a:r>
              <a:rPr lang="en-US" sz="2400" dirty="0" smtClean="0"/>
              <a:t>Subjective evaluations are open to interpretation, so one evaluator may be very different from another</a:t>
            </a:r>
          </a:p>
          <a:p>
            <a:pPr>
              <a:buNone/>
            </a:pPr>
            <a:endParaRPr lang="en-US" dirty="0"/>
          </a:p>
        </p:txBody>
      </p:sp>
      <p:sp>
        <p:nvSpPr>
          <p:cNvPr id="15" name="Content Placeholder 14"/>
          <p:cNvSpPr>
            <a:spLocks noGrp="1"/>
          </p:cNvSpPr>
          <p:nvPr>
            <p:ph sz="half" idx="2"/>
          </p:nvPr>
        </p:nvSpPr>
        <p:spPr/>
        <p:txBody>
          <a:bodyPr/>
          <a:lstStyle/>
          <a:p>
            <a:pPr>
              <a:buNone/>
            </a:pPr>
            <a:r>
              <a:rPr lang="en-US" dirty="0" smtClean="0"/>
              <a:t>OBJECTIVE</a:t>
            </a:r>
          </a:p>
          <a:p>
            <a:pPr>
              <a:buFontTx/>
              <a:buNone/>
            </a:pPr>
            <a:r>
              <a:rPr lang="en-US" b="1" u="sng" dirty="0" smtClean="0"/>
              <a:t>Benefits</a:t>
            </a:r>
          </a:p>
          <a:p>
            <a:r>
              <a:rPr lang="en-US" sz="2400" dirty="0" smtClean="0"/>
              <a:t>Evaluator's views and biases do not affect the evaluation</a:t>
            </a:r>
          </a:p>
          <a:p>
            <a:pPr>
              <a:buFontTx/>
              <a:buNone/>
            </a:pPr>
            <a:r>
              <a:rPr lang="en-US" b="1" u="sng" dirty="0" smtClean="0"/>
              <a:t>Limitations</a:t>
            </a:r>
            <a:r>
              <a:rPr lang="en-US" dirty="0" smtClean="0"/>
              <a:t> </a:t>
            </a:r>
          </a:p>
          <a:p>
            <a:r>
              <a:rPr lang="en-US" sz="2400" dirty="0" smtClean="0"/>
              <a:t>While objective evaluations may be fair and free of biases, they can be overly simple</a:t>
            </a:r>
          </a:p>
          <a:p>
            <a:pPr>
              <a:buNone/>
            </a:pPr>
            <a:endParaRPr lang="en-US" dirty="0"/>
          </a:p>
        </p:txBody>
      </p:sp>
      <p:sp>
        <p:nvSpPr>
          <p:cNvPr id="58371" name="Rectangle 1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58372" name="Rectangle 11"/>
          <p:cNvSpPr>
            <a:spLocks noChangeArrowheads="1"/>
          </p:cNvSpPr>
          <p:nvPr/>
        </p:nvSpPr>
        <p:spPr bwMode="auto">
          <a:xfrm>
            <a:off x="0" y="504825"/>
            <a:ext cx="9144000" cy="0"/>
          </a:xfrm>
          <a:prstGeom prst="rect">
            <a:avLst/>
          </a:prstGeom>
          <a:noFill/>
          <a:ln w="9525">
            <a:noFill/>
            <a:miter lim="800000"/>
            <a:headEnd/>
            <a:tailEnd/>
          </a:ln>
        </p:spPr>
        <p:txBody>
          <a:bodyPr wrap="none" anchor="ctr">
            <a:spAutoFit/>
          </a:bodyPr>
          <a:lstStyle/>
          <a:p>
            <a:endParaRPr lang="en-US"/>
          </a:p>
        </p:txBody>
      </p:sp>
      <p:sp>
        <p:nvSpPr>
          <p:cNvPr id="58373" name="Rectangle 1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58374" name="Rectangle 15"/>
          <p:cNvSpPr>
            <a:spLocks noChangeArrowheads="1"/>
          </p:cNvSpPr>
          <p:nvPr/>
        </p:nvSpPr>
        <p:spPr bwMode="auto">
          <a:xfrm>
            <a:off x="-533400" y="381000"/>
            <a:ext cx="9144000" cy="0"/>
          </a:xfrm>
          <a:prstGeom prst="rect">
            <a:avLst/>
          </a:prstGeom>
          <a:noFill/>
          <a:ln w="9525">
            <a:noFill/>
            <a:miter lim="800000"/>
            <a:headEnd/>
            <a:tailEnd/>
          </a:ln>
        </p:spPr>
        <p:txBody>
          <a:bodyPr wrap="none" anchor="ctr">
            <a:spAutoFit/>
          </a:bodyPr>
          <a:lstStyle/>
          <a:p>
            <a:endParaRPr lang="en-US"/>
          </a:p>
        </p:txBody>
      </p:sp>
      <p:sp>
        <p:nvSpPr>
          <p:cNvPr id="58375" name="Rectangle 1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58376" name="Rectangle 19"/>
          <p:cNvSpPr>
            <a:spLocks noChangeArrowheads="1"/>
          </p:cNvSpPr>
          <p:nvPr/>
        </p:nvSpPr>
        <p:spPr bwMode="auto">
          <a:xfrm>
            <a:off x="0" y="409575"/>
            <a:ext cx="9144000" cy="0"/>
          </a:xfrm>
          <a:prstGeom prst="rect">
            <a:avLst/>
          </a:prstGeom>
          <a:noFill/>
          <a:ln w="9525">
            <a:noFill/>
            <a:miter lim="800000"/>
            <a:headEnd/>
            <a:tailEnd/>
          </a:ln>
        </p:spPr>
        <p:txBody>
          <a:bodyPr wrap="none" anchor="ctr">
            <a:spAutoFit/>
          </a:bodyPr>
          <a:lstStyle/>
          <a:p>
            <a:endParaRPr lang="en-US"/>
          </a:p>
        </p:txBody>
      </p:sp>
      <p:sp>
        <p:nvSpPr>
          <p:cNvPr id="58377" name="Rectangle 2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58378" name="Rectangle 23"/>
          <p:cNvSpPr>
            <a:spLocks noChangeArrowheads="1"/>
          </p:cNvSpPr>
          <p:nvPr/>
        </p:nvSpPr>
        <p:spPr bwMode="auto">
          <a:xfrm>
            <a:off x="0" y="447675"/>
            <a:ext cx="9144000" cy="0"/>
          </a:xfrm>
          <a:prstGeom prst="rect">
            <a:avLst/>
          </a:prstGeom>
          <a:noFill/>
          <a:ln w="9525">
            <a:noFill/>
            <a:miter lim="800000"/>
            <a:headEnd/>
            <a:tailEnd/>
          </a:ln>
        </p:spPr>
        <p:txBody>
          <a:bodyPr wrap="none" anchor="ctr">
            <a:spAutoFit/>
          </a:bodyPr>
          <a:lstStyle/>
          <a:p>
            <a:endParaRPr lang="en-US"/>
          </a:p>
        </p:txBody>
      </p:sp>
      <p:sp>
        <p:nvSpPr>
          <p:cNvPr id="58379" name="Rectangle 2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58380" name="Rectangle 27"/>
          <p:cNvSpPr>
            <a:spLocks noChangeArrowheads="1"/>
          </p:cNvSpPr>
          <p:nvPr/>
        </p:nvSpPr>
        <p:spPr bwMode="auto">
          <a:xfrm>
            <a:off x="2209800" y="381000"/>
            <a:ext cx="184150" cy="304800"/>
          </a:xfrm>
          <a:prstGeom prst="rect">
            <a:avLst/>
          </a:prstGeom>
          <a:noFill/>
          <a:ln w="9525">
            <a:noFill/>
            <a:miter lim="800000"/>
            <a:headEnd/>
            <a:tailEnd/>
          </a:ln>
        </p:spPr>
        <p:txBody>
          <a:bodyPr wrap="none" anchor="ctr">
            <a:spAutoFit/>
          </a:bodyPr>
          <a:lstStyle/>
          <a:p>
            <a:endParaRPr lang="en-US"/>
          </a:p>
        </p:txBody>
      </p:sp>
      <p:sp>
        <p:nvSpPr>
          <p:cNvPr id="16" name="Slide Number Placeholder 15"/>
          <p:cNvSpPr>
            <a:spLocks noGrp="1"/>
          </p:cNvSpPr>
          <p:nvPr>
            <p:ph type="sldNum" sz="quarter" idx="12"/>
          </p:nvPr>
        </p:nvSpPr>
        <p:spPr/>
        <p:txBody>
          <a:bodyPr/>
          <a:lstStyle/>
          <a:p>
            <a:pPr>
              <a:defRPr/>
            </a:pPr>
            <a:fld id="{F380648B-E9CF-4596-B793-2959C7056416}" type="slidenum">
              <a:rPr lang="en-US" smtClean="0"/>
              <a:pPr>
                <a:defRPr/>
              </a:pPr>
              <a:t>43</a:t>
            </a:fld>
            <a:endParaRPr lang="en-US"/>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2465" name="Slide Number Placeholder 5"/>
          <p:cNvSpPr txBox="1">
            <a:spLocks noGrp="1"/>
          </p:cNvSpPr>
          <p:nvPr/>
        </p:nvSpPr>
        <p:spPr bwMode="auto">
          <a:xfrm>
            <a:off x="7239000" y="6400800"/>
            <a:ext cx="1905000" cy="457200"/>
          </a:xfrm>
          <a:prstGeom prst="rect">
            <a:avLst/>
          </a:prstGeom>
          <a:noFill/>
          <a:ln w="9525">
            <a:noFill/>
            <a:miter lim="800000"/>
            <a:headEnd/>
            <a:tailEnd/>
          </a:ln>
        </p:spPr>
        <p:txBody>
          <a:bodyPr/>
          <a:lstStyle/>
          <a:p>
            <a:pPr algn="r"/>
            <a:fld id="{B02E9147-3C88-462B-9AC0-2967067E5857}" type="slidenum">
              <a:rPr lang="en-US"/>
              <a:pPr algn="r"/>
              <a:t>44</a:t>
            </a:fld>
            <a:endParaRPr lang="en-US"/>
          </a:p>
        </p:txBody>
      </p:sp>
      <p:sp>
        <p:nvSpPr>
          <p:cNvPr id="62466" name="Rectangle 2"/>
          <p:cNvSpPr>
            <a:spLocks noGrp="1" noChangeArrowheads="1"/>
          </p:cNvSpPr>
          <p:nvPr>
            <p:ph type="title" idx="4294967295"/>
          </p:nvPr>
        </p:nvSpPr>
        <p:spPr/>
        <p:txBody>
          <a:bodyPr/>
          <a:lstStyle/>
          <a:p>
            <a:pPr eaLnBrk="1" hangingPunct="1"/>
            <a:r>
              <a:rPr lang="en-US" dirty="0" smtClean="0"/>
              <a:t>Evaluation Criteria</a:t>
            </a:r>
          </a:p>
        </p:txBody>
      </p:sp>
      <p:sp>
        <p:nvSpPr>
          <p:cNvPr id="62467" name="Rectangle 3"/>
          <p:cNvSpPr>
            <a:spLocks noGrp="1" noChangeArrowheads="1"/>
          </p:cNvSpPr>
          <p:nvPr>
            <p:ph type="body" idx="4294967295"/>
          </p:nvPr>
        </p:nvSpPr>
        <p:spPr/>
        <p:txBody>
          <a:bodyPr/>
          <a:lstStyle/>
          <a:p>
            <a:r>
              <a:rPr lang="en-US" sz="2800" dirty="0" smtClean="0"/>
              <a:t>Define "what matters" about the decision, drive the search for creative alternatives, and become the framework for comparing alternatives.</a:t>
            </a:r>
          </a:p>
          <a:p>
            <a:r>
              <a:rPr lang="en-US" sz="2800" dirty="0" smtClean="0"/>
              <a:t>Must be established prior to the issuance of the RFP and included in the RFP</a:t>
            </a:r>
          </a:p>
          <a:p>
            <a:r>
              <a:rPr lang="en-US" sz="2800" dirty="0" smtClean="0"/>
              <a:t>Should be clearly linked to desirable outcomes</a:t>
            </a:r>
          </a:p>
          <a:p>
            <a:r>
              <a:rPr lang="en-US" sz="2800" dirty="0" smtClean="0"/>
              <a:t>Use clear and concise language to avoid confusion</a:t>
            </a:r>
          </a:p>
          <a:p>
            <a:pPr eaLnBrk="1" hangingPunct="1">
              <a:buFontTx/>
              <a:buNone/>
            </a:pPr>
            <a:endParaRPr lang="en-US" dirty="0" smtClean="0"/>
          </a:p>
        </p:txBody>
      </p:sp>
      <p:sp>
        <p:nvSpPr>
          <p:cNvPr id="5" name="Slide Number Placeholder 4"/>
          <p:cNvSpPr>
            <a:spLocks noGrp="1"/>
          </p:cNvSpPr>
          <p:nvPr>
            <p:ph type="sldNum" sz="quarter" idx="12"/>
          </p:nvPr>
        </p:nvSpPr>
        <p:spPr/>
        <p:txBody>
          <a:bodyPr/>
          <a:lstStyle/>
          <a:p>
            <a:pPr>
              <a:defRPr/>
            </a:pPr>
            <a:fld id="{19D68D29-1527-42BE-87AF-8BFD72244D22}" type="slidenum">
              <a:rPr lang="en-US" smtClean="0"/>
              <a:pPr>
                <a:defRPr/>
              </a:pPr>
              <a:t>44</a:t>
            </a:fld>
            <a:endParaRPr lang="en-US"/>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4513" name="Slide Number Placeholder 5"/>
          <p:cNvSpPr txBox="1">
            <a:spLocks noGrp="1"/>
          </p:cNvSpPr>
          <p:nvPr/>
        </p:nvSpPr>
        <p:spPr bwMode="auto">
          <a:xfrm>
            <a:off x="7239000" y="6400800"/>
            <a:ext cx="1905000" cy="457200"/>
          </a:xfrm>
          <a:prstGeom prst="rect">
            <a:avLst/>
          </a:prstGeom>
          <a:noFill/>
          <a:ln w="9525">
            <a:noFill/>
            <a:miter lim="800000"/>
            <a:headEnd/>
            <a:tailEnd/>
          </a:ln>
        </p:spPr>
        <p:txBody>
          <a:bodyPr/>
          <a:lstStyle/>
          <a:p>
            <a:pPr algn="r"/>
            <a:fld id="{C8DFBAE6-7255-4C42-9407-4702D3E2453D}" type="slidenum">
              <a:rPr lang="en-US"/>
              <a:pPr algn="r"/>
              <a:t>45</a:t>
            </a:fld>
            <a:endParaRPr lang="en-US"/>
          </a:p>
        </p:txBody>
      </p:sp>
      <p:sp>
        <p:nvSpPr>
          <p:cNvPr id="64514" name="Rectangle 2"/>
          <p:cNvSpPr>
            <a:spLocks noGrp="1" noChangeArrowheads="1"/>
          </p:cNvSpPr>
          <p:nvPr>
            <p:ph type="title" idx="4294967295"/>
          </p:nvPr>
        </p:nvSpPr>
        <p:spPr/>
        <p:txBody>
          <a:bodyPr/>
          <a:lstStyle/>
          <a:p>
            <a:pPr eaLnBrk="1" hangingPunct="1"/>
            <a:r>
              <a:rPr lang="en-US" sz="3200" dirty="0" smtClean="0"/>
              <a:t>Developing Evaluation Criteria</a:t>
            </a:r>
          </a:p>
        </p:txBody>
      </p:sp>
      <p:sp>
        <p:nvSpPr>
          <p:cNvPr id="64515" name="Rectangle 3"/>
          <p:cNvSpPr>
            <a:spLocks noGrp="1" noChangeArrowheads="1"/>
          </p:cNvSpPr>
          <p:nvPr>
            <p:ph type="body" idx="4294967295"/>
          </p:nvPr>
        </p:nvSpPr>
        <p:spPr/>
        <p:txBody>
          <a:bodyPr/>
          <a:lstStyle/>
          <a:p>
            <a:r>
              <a:rPr lang="en-US" dirty="0" smtClean="0"/>
              <a:t>Identify Minimum Qualifications</a:t>
            </a:r>
          </a:p>
          <a:p>
            <a:r>
              <a:rPr lang="en-US" dirty="0" smtClean="0"/>
              <a:t>Define Criteria</a:t>
            </a:r>
          </a:p>
          <a:p>
            <a:pPr lvl="1"/>
            <a:r>
              <a:rPr lang="en-US" dirty="0" smtClean="0"/>
              <a:t>Develop SOW</a:t>
            </a:r>
          </a:p>
          <a:p>
            <a:pPr lvl="1"/>
            <a:r>
              <a:rPr lang="en-US" dirty="0" smtClean="0"/>
              <a:t>Decide importance of Oral  Presentations</a:t>
            </a:r>
          </a:p>
          <a:p>
            <a:pPr lvl="1"/>
            <a:r>
              <a:rPr lang="en-US" dirty="0" smtClean="0"/>
              <a:t>Develop Reference Check Questions</a:t>
            </a:r>
          </a:p>
          <a:p>
            <a:pPr lvl="1"/>
            <a:r>
              <a:rPr lang="en-US" dirty="0" smtClean="0"/>
              <a:t>Decide importance of Vendor Conferences</a:t>
            </a:r>
          </a:p>
          <a:p>
            <a:endParaRPr lang="en-US" dirty="0" smtClean="0"/>
          </a:p>
          <a:p>
            <a:r>
              <a:rPr lang="en-US" dirty="0" smtClean="0"/>
              <a:t>Distribute points among each criteria</a:t>
            </a:r>
            <a:endParaRPr lang="en-US" b="1" dirty="0" smtClean="0"/>
          </a:p>
          <a:p>
            <a:pPr eaLnBrk="1" hangingPunct="1">
              <a:buFontTx/>
              <a:buNone/>
            </a:pPr>
            <a:r>
              <a:rPr lang="en-US" b="1" dirty="0" smtClean="0"/>
              <a:t>	</a:t>
            </a:r>
          </a:p>
        </p:txBody>
      </p:sp>
      <p:sp>
        <p:nvSpPr>
          <p:cNvPr id="5" name="Slide Number Placeholder 4"/>
          <p:cNvSpPr>
            <a:spLocks noGrp="1"/>
          </p:cNvSpPr>
          <p:nvPr>
            <p:ph type="sldNum" sz="quarter" idx="12"/>
          </p:nvPr>
        </p:nvSpPr>
        <p:spPr/>
        <p:txBody>
          <a:bodyPr/>
          <a:lstStyle/>
          <a:p>
            <a:pPr>
              <a:defRPr/>
            </a:pPr>
            <a:fld id="{19D68D29-1527-42BE-87AF-8BFD72244D22}" type="slidenum">
              <a:rPr lang="en-US" smtClean="0"/>
              <a:pPr>
                <a:defRPr/>
              </a:pPr>
              <a:t>45</a:t>
            </a:fld>
            <a:endParaRPr lang="en-US"/>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6561" name="Slide Number Placeholder 5"/>
          <p:cNvSpPr txBox="1">
            <a:spLocks noGrp="1"/>
          </p:cNvSpPr>
          <p:nvPr/>
        </p:nvSpPr>
        <p:spPr bwMode="auto">
          <a:xfrm>
            <a:off x="7239000" y="6400800"/>
            <a:ext cx="1905000" cy="457200"/>
          </a:xfrm>
          <a:prstGeom prst="rect">
            <a:avLst/>
          </a:prstGeom>
          <a:noFill/>
          <a:ln w="9525">
            <a:noFill/>
            <a:miter lim="800000"/>
            <a:headEnd/>
            <a:tailEnd/>
          </a:ln>
        </p:spPr>
        <p:txBody>
          <a:bodyPr/>
          <a:lstStyle/>
          <a:p>
            <a:pPr algn="r"/>
            <a:fld id="{752DA19B-520E-40A7-A433-77DF91231F5C}" type="slidenum">
              <a:rPr lang="en-US"/>
              <a:pPr algn="r"/>
              <a:t>46</a:t>
            </a:fld>
            <a:endParaRPr lang="en-US"/>
          </a:p>
        </p:txBody>
      </p:sp>
      <p:sp>
        <p:nvSpPr>
          <p:cNvPr id="66562" name="Rectangle 2"/>
          <p:cNvSpPr>
            <a:spLocks noGrp="1" noChangeArrowheads="1"/>
          </p:cNvSpPr>
          <p:nvPr>
            <p:ph type="title" idx="4294967295"/>
          </p:nvPr>
        </p:nvSpPr>
        <p:spPr/>
        <p:txBody>
          <a:bodyPr/>
          <a:lstStyle/>
          <a:p>
            <a:pPr eaLnBrk="1" hangingPunct="1"/>
            <a:r>
              <a:rPr lang="en-US" sz="3200" dirty="0" smtClean="0"/>
              <a:t>Good Evaluation Criteria Is…</a:t>
            </a:r>
          </a:p>
        </p:txBody>
      </p:sp>
      <p:sp>
        <p:nvSpPr>
          <p:cNvPr id="66563" name="Rectangle 3"/>
          <p:cNvSpPr>
            <a:spLocks noGrp="1" noChangeArrowheads="1"/>
          </p:cNvSpPr>
          <p:nvPr>
            <p:ph type="body" idx="4294967295"/>
          </p:nvPr>
        </p:nvSpPr>
        <p:spPr>
          <a:xfrm>
            <a:off x="228600" y="1066800"/>
            <a:ext cx="8763000" cy="5181600"/>
          </a:xfrm>
        </p:spPr>
        <p:txBody>
          <a:bodyPr/>
          <a:lstStyle/>
          <a:p>
            <a:pPr>
              <a:buNone/>
            </a:pPr>
            <a:endParaRPr lang="en-US" dirty="0" smtClean="0"/>
          </a:p>
          <a:p>
            <a:r>
              <a:rPr lang="en-US" dirty="0" smtClean="0"/>
              <a:t>Measurable and Consistently applied</a:t>
            </a:r>
          </a:p>
          <a:p>
            <a:r>
              <a:rPr lang="en-US" dirty="0" smtClean="0"/>
              <a:t>Understandable</a:t>
            </a:r>
          </a:p>
          <a:p>
            <a:pPr lvl="1"/>
            <a:r>
              <a:rPr lang="en-US" dirty="0" smtClean="0"/>
              <a:t>Consequences and trade-offs can be understood</a:t>
            </a:r>
          </a:p>
          <a:p>
            <a:r>
              <a:rPr lang="en-US" dirty="0" smtClean="0"/>
              <a:t>Practical</a:t>
            </a:r>
          </a:p>
          <a:p>
            <a:pPr lvl="1">
              <a:buNone/>
            </a:pPr>
            <a:r>
              <a:rPr lang="en-US" dirty="0" smtClean="0"/>
              <a:t>Information can be practically obtained to assess them (i.e. data, models, etc.)</a:t>
            </a:r>
          </a:p>
          <a:p>
            <a:r>
              <a:rPr lang="en-US" dirty="0" smtClean="0"/>
              <a:t>Defendable</a:t>
            </a:r>
          </a:p>
          <a:p>
            <a:pPr eaLnBrk="1" hangingPunct="1"/>
            <a:endParaRPr lang="en-US" dirty="0" smtClean="0"/>
          </a:p>
        </p:txBody>
      </p:sp>
      <p:sp>
        <p:nvSpPr>
          <p:cNvPr id="5" name="Slide Number Placeholder 4"/>
          <p:cNvSpPr>
            <a:spLocks noGrp="1"/>
          </p:cNvSpPr>
          <p:nvPr>
            <p:ph type="sldNum" sz="quarter" idx="12"/>
          </p:nvPr>
        </p:nvSpPr>
        <p:spPr/>
        <p:txBody>
          <a:bodyPr/>
          <a:lstStyle/>
          <a:p>
            <a:pPr>
              <a:defRPr/>
            </a:pPr>
            <a:fld id="{19D68D29-1527-42BE-87AF-8BFD72244D22}" type="slidenum">
              <a:rPr lang="en-US" smtClean="0"/>
              <a:pPr>
                <a:defRPr/>
              </a:pPr>
              <a:t>46</a:t>
            </a:fld>
            <a:endParaRPr lang="en-US"/>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Criteria - Cost</a:t>
            </a:r>
            <a:endParaRPr lang="en-US" dirty="0"/>
          </a:p>
        </p:txBody>
      </p:sp>
      <p:sp>
        <p:nvSpPr>
          <p:cNvPr id="3" name="Content Placeholder 2"/>
          <p:cNvSpPr>
            <a:spLocks noGrp="1"/>
          </p:cNvSpPr>
          <p:nvPr>
            <p:ph idx="1"/>
          </p:nvPr>
        </p:nvSpPr>
        <p:spPr/>
        <p:txBody>
          <a:bodyPr/>
          <a:lstStyle/>
          <a:p>
            <a:pPr eaLnBrk="1" hangingPunct="1"/>
            <a:r>
              <a:rPr lang="en-US" dirty="0" smtClean="0"/>
              <a:t>Agencies shall make cost the primary evaluation factor in the awarding of the contract, </a:t>
            </a:r>
            <a:r>
              <a:rPr lang="en-US" b="1" u="sng" dirty="0" smtClean="0"/>
              <a:t>whenever appropriate</a:t>
            </a:r>
            <a:r>
              <a:rPr lang="en-US" dirty="0" smtClean="0"/>
              <a:t>.  </a:t>
            </a:r>
          </a:p>
          <a:p>
            <a:pPr eaLnBrk="1" hangingPunct="1"/>
            <a:r>
              <a:rPr lang="en-US" dirty="0" smtClean="0"/>
              <a:t>40% of total available points should be assigned to Cost for </a:t>
            </a:r>
            <a:r>
              <a:rPr lang="en-US" b="1" u="sng" dirty="0" smtClean="0"/>
              <a:t>most RFP’s</a:t>
            </a:r>
            <a:r>
              <a:rPr lang="en-US" dirty="0" smtClean="0"/>
              <a:t> </a:t>
            </a:r>
          </a:p>
          <a:p>
            <a:pPr eaLnBrk="1" hangingPunct="1"/>
            <a:r>
              <a:rPr lang="en-US" dirty="0" smtClean="0"/>
              <a:t>Cost score is calculated by the Buyer.</a:t>
            </a:r>
          </a:p>
          <a:p>
            <a:pPr eaLnBrk="1" hangingPunct="1"/>
            <a:r>
              <a:rPr lang="en-US" dirty="0" smtClean="0"/>
              <a:t>Evaluation Team </a:t>
            </a:r>
            <a:r>
              <a:rPr lang="en-US" u="sng" dirty="0" smtClean="0"/>
              <a:t>does not</a:t>
            </a:r>
            <a:r>
              <a:rPr lang="en-US" dirty="0" smtClean="0"/>
              <a:t> see Cost until after the Technical Evaluation is completed.</a:t>
            </a:r>
          </a:p>
          <a:p>
            <a:endParaRPr lang="en-US" dirty="0"/>
          </a:p>
        </p:txBody>
      </p:sp>
      <p:sp>
        <p:nvSpPr>
          <p:cNvPr id="4" name="Slide Number Placeholder 3"/>
          <p:cNvSpPr>
            <a:spLocks noGrp="1"/>
          </p:cNvSpPr>
          <p:nvPr>
            <p:ph type="sldNum" sz="quarter" idx="12"/>
          </p:nvPr>
        </p:nvSpPr>
        <p:spPr/>
        <p:txBody>
          <a:bodyPr/>
          <a:lstStyle/>
          <a:p>
            <a:pPr>
              <a:defRPr/>
            </a:pPr>
            <a:fld id="{1B17C551-249F-4467-9681-29998AAB8176}" type="slidenum">
              <a:rPr lang="en-US" smtClean="0"/>
              <a:pPr>
                <a:defRPr/>
              </a:pPr>
              <a:t>47</a:t>
            </a:fld>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Process</a:t>
            </a:r>
            <a:endParaRPr lang="en-US" dirty="0"/>
          </a:p>
        </p:txBody>
      </p:sp>
      <p:sp>
        <p:nvSpPr>
          <p:cNvPr id="3" name="Content Placeholder 2"/>
          <p:cNvSpPr>
            <a:spLocks noGrp="1"/>
          </p:cNvSpPr>
          <p:nvPr>
            <p:ph idx="1"/>
          </p:nvPr>
        </p:nvSpPr>
        <p:spPr/>
        <p:txBody>
          <a:bodyPr/>
          <a:lstStyle/>
          <a:p>
            <a:r>
              <a:rPr lang="en-US" dirty="0" smtClean="0"/>
              <a:t>Evaluation Team independently reviews Technical proposals based upon the specific evaluation criteria, then meets to determine a </a:t>
            </a:r>
            <a:r>
              <a:rPr lang="en-US" u="sng" dirty="0" smtClean="0"/>
              <a:t>consensus score</a:t>
            </a:r>
            <a:r>
              <a:rPr lang="en-US" dirty="0" smtClean="0"/>
              <a:t>.</a:t>
            </a:r>
          </a:p>
          <a:p>
            <a:r>
              <a:rPr lang="en-US" dirty="0" smtClean="0"/>
              <a:t>Proposals are reviewed in alphabetical order.</a:t>
            </a:r>
          </a:p>
          <a:p>
            <a:r>
              <a:rPr lang="en-US" dirty="0" smtClean="0"/>
              <a:t>Do not compare Proposals.</a:t>
            </a:r>
          </a:p>
          <a:p>
            <a:r>
              <a:rPr lang="en-US" dirty="0" smtClean="0"/>
              <a:t>Technical scores are assigned applying the designated evaluation criteria and recorded by the Buyer.</a:t>
            </a:r>
          </a:p>
          <a:p>
            <a:pPr>
              <a:buNone/>
            </a:pPr>
            <a:r>
              <a:rPr lang="en-US" dirty="0" smtClean="0"/>
              <a:t> * </a:t>
            </a:r>
            <a:r>
              <a:rPr lang="en-US" sz="2000" i="1" dirty="0" smtClean="0"/>
              <a:t>Score agreed upon by the team based on review of the criteria</a:t>
            </a:r>
            <a:endParaRPr lang="en-US" sz="2000" i="1" dirty="0"/>
          </a:p>
        </p:txBody>
      </p:sp>
      <p:sp>
        <p:nvSpPr>
          <p:cNvPr id="4" name="Slide Number Placeholder 3"/>
          <p:cNvSpPr>
            <a:spLocks noGrp="1"/>
          </p:cNvSpPr>
          <p:nvPr>
            <p:ph type="sldNum" sz="quarter" idx="12"/>
          </p:nvPr>
        </p:nvSpPr>
        <p:spPr/>
        <p:txBody>
          <a:bodyPr/>
          <a:lstStyle/>
          <a:p>
            <a:pPr>
              <a:defRPr/>
            </a:pPr>
            <a:fld id="{1B17C551-249F-4467-9681-29998AAB8176}" type="slidenum">
              <a:rPr lang="en-US" smtClean="0"/>
              <a:pPr>
                <a:defRPr/>
              </a:pPr>
              <a:t>48</a:t>
            </a:fld>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Process</a:t>
            </a:r>
            <a:endParaRPr lang="en-US" dirty="0"/>
          </a:p>
        </p:txBody>
      </p:sp>
      <p:sp>
        <p:nvSpPr>
          <p:cNvPr id="3" name="Content Placeholder 2"/>
          <p:cNvSpPr>
            <a:spLocks noGrp="1"/>
          </p:cNvSpPr>
          <p:nvPr>
            <p:ph idx="1"/>
          </p:nvPr>
        </p:nvSpPr>
        <p:spPr/>
        <p:txBody>
          <a:bodyPr/>
          <a:lstStyle/>
          <a:p>
            <a:r>
              <a:rPr lang="en-US" dirty="0" smtClean="0"/>
              <a:t>If Team cannot agree on a score, the remainder of the proposal is evaluated, then</a:t>
            </a:r>
          </a:p>
          <a:p>
            <a:pPr>
              <a:buNone/>
            </a:pPr>
            <a:r>
              <a:rPr lang="en-US" dirty="0" smtClean="0"/>
              <a:t>	the Criteria is re-visited.  If Team still cannot agree, an average is used for the score.</a:t>
            </a:r>
          </a:p>
          <a:p>
            <a:endParaRPr lang="en-US" dirty="0" smtClean="0"/>
          </a:p>
          <a:p>
            <a:r>
              <a:rPr lang="en-US" dirty="0" smtClean="0"/>
              <a:t>After Technical Evaluation is complete, Buyer combines Technical and Cost Scores to determine the Total Score.</a:t>
            </a:r>
          </a:p>
          <a:p>
            <a:pPr>
              <a:buNone/>
            </a:pPr>
            <a:endParaRPr lang="en-US" i="1" dirty="0"/>
          </a:p>
        </p:txBody>
      </p:sp>
      <p:sp>
        <p:nvSpPr>
          <p:cNvPr id="4" name="Slide Number Placeholder 3"/>
          <p:cNvSpPr>
            <a:spLocks noGrp="1"/>
          </p:cNvSpPr>
          <p:nvPr>
            <p:ph type="sldNum" sz="quarter" idx="12"/>
          </p:nvPr>
        </p:nvSpPr>
        <p:spPr/>
        <p:txBody>
          <a:bodyPr/>
          <a:lstStyle/>
          <a:p>
            <a:pPr>
              <a:defRPr/>
            </a:pPr>
            <a:fld id="{1B17C551-249F-4467-9681-29998AAB8176}" type="slidenum">
              <a:rPr lang="en-US" smtClean="0"/>
              <a:pPr>
                <a:defRPr/>
              </a:pPr>
              <a:t>49</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a:xfrm>
            <a:off x="0" y="228600"/>
            <a:ext cx="9144000" cy="812800"/>
          </a:xfrm>
        </p:spPr>
        <p:txBody>
          <a:bodyPr/>
          <a:lstStyle/>
          <a:p>
            <a:r>
              <a:rPr lang="en-US" sz="3600" dirty="0" smtClean="0"/>
              <a:t>AGENDA</a:t>
            </a:r>
            <a:br>
              <a:rPr lang="en-US" sz="3600" dirty="0" smtClean="0"/>
            </a:br>
            <a:endParaRPr lang="en-US" sz="3600" dirty="0" smtClean="0"/>
          </a:p>
        </p:txBody>
      </p:sp>
      <p:sp>
        <p:nvSpPr>
          <p:cNvPr id="19458" name="Rectangle 3"/>
          <p:cNvSpPr>
            <a:spLocks noGrp="1" noChangeArrowheads="1"/>
          </p:cNvSpPr>
          <p:nvPr>
            <p:ph type="body" idx="1"/>
          </p:nvPr>
        </p:nvSpPr>
        <p:spPr/>
        <p:txBody>
          <a:bodyPr/>
          <a:lstStyle/>
          <a:p>
            <a:r>
              <a:rPr lang="en-US" dirty="0" smtClean="0"/>
              <a:t>PSC Determination</a:t>
            </a:r>
          </a:p>
          <a:p>
            <a:r>
              <a:rPr lang="en-US" dirty="0" smtClean="0"/>
              <a:t>Issuance/Approvals/Posting</a:t>
            </a:r>
          </a:p>
          <a:p>
            <a:r>
              <a:rPr lang="en-US" dirty="0" smtClean="0"/>
              <a:t>Statement of Work</a:t>
            </a:r>
          </a:p>
          <a:p>
            <a:r>
              <a:rPr lang="en-US" dirty="0" smtClean="0"/>
              <a:t>Schedule of RFP Activities</a:t>
            </a:r>
          </a:p>
          <a:p>
            <a:r>
              <a:rPr lang="en-US" dirty="0" smtClean="0"/>
              <a:t>Vendor Conference</a:t>
            </a:r>
          </a:p>
          <a:p>
            <a:r>
              <a:rPr lang="en-US" dirty="0" smtClean="0"/>
              <a:t>Scoring Structure</a:t>
            </a:r>
          </a:p>
          <a:p>
            <a:r>
              <a:rPr lang="en-US" dirty="0" smtClean="0"/>
              <a:t>Handling of Proposals</a:t>
            </a:r>
          </a:p>
          <a:p>
            <a:r>
              <a:rPr lang="en-US" dirty="0" smtClean="0"/>
              <a:t>Responsiveness</a:t>
            </a:r>
          </a:p>
        </p:txBody>
      </p:sp>
      <p:sp>
        <p:nvSpPr>
          <p:cNvPr id="4" name="Slide Number Placeholder 3"/>
          <p:cNvSpPr>
            <a:spLocks noGrp="1"/>
          </p:cNvSpPr>
          <p:nvPr>
            <p:ph type="sldNum" sz="quarter" idx="12"/>
          </p:nvPr>
        </p:nvSpPr>
        <p:spPr/>
        <p:txBody>
          <a:bodyPr/>
          <a:lstStyle/>
          <a:p>
            <a:pPr>
              <a:defRPr/>
            </a:pPr>
            <a:fld id="{1B17C551-249F-4467-9681-29998AAB8176}" type="slidenum">
              <a:rPr lang="en-US" smtClean="0"/>
              <a:pPr>
                <a:defRPr/>
              </a:pPr>
              <a:t>5</a:t>
            </a:fld>
            <a:endParaRPr lang="en-US"/>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Oral Presentations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Purpose is to obtain additional information to enable the Evaluation Team to determine or clarify the </a:t>
            </a:r>
            <a:r>
              <a:rPr lang="en-US" dirty="0" err="1" smtClean="0"/>
              <a:t>offeror’s</a:t>
            </a:r>
            <a:r>
              <a:rPr lang="en-US" dirty="0" smtClean="0"/>
              <a:t> qualifications.</a:t>
            </a:r>
          </a:p>
          <a:p>
            <a:endParaRPr lang="en-US" dirty="0" smtClean="0"/>
          </a:p>
          <a:p>
            <a:r>
              <a:rPr lang="en-US" dirty="0" smtClean="0"/>
              <a:t>Set in the RFP.  If an agency fails to address the need for oral presentations they may not go back and require Orals after the solicitation has closed.</a:t>
            </a:r>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pPr>
              <a:defRPr/>
            </a:pPr>
            <a:fld id="{1B17C551-249F-4467-9681-29998AAB8176}" type="slidenum">
              <a:rPr lang="en-US" smtClean="0"/>
              <a:pPr>
                <a:defRPr/>
              </a:pPr>
              <a:t>50</a:t>
            </a:fld>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Oral Presentations</a:t>
            </a:r>
            <a:endParaRPr lang="en-US" dirty="0"/>
          </a:p>
        </p:txBody>
      </p:sp>
      <p:sp>
        <p:nvSpPr>
          <p:cNvPr id="3" name="Content Placeholder 2"/>
          <p:cNvSpPr>
            <a:spLocks noGrp="1"/>
          </p:cNvSpPr>
          <p:nvPr>
            <p:ph idx="1"/>
          </p:nvPr>
        </p:nvSpPr>
        <p:spPr/>
        <p:txBody>
          <a:bodyPr/>
          <a:lstStyle/>
          <a:p>
            <a:pPr>
              <a:buNone/>
            </a:pPr>
            <a:r>
              <a:rPr lang="en-US" dirty="0" smtClean="0"/>
              <a:t>Limit the number of vendors using such language as:</a:t>
            </a:r>
          </a:p>
          <a:p>
            <a:pPr>
              <a:buNone/>
            </a:pPr>
            <a:r>
              <a:rPr lang="en-US" sz="2800" dirty="0" smtClean="0"/>
              <a:t>“The Commonwealth reserves the right to require Oral Presentations/Demonstrations to verify or expand on the Technical or Cost Proposals.  The top ___ highest ranking vendors may be required to provide oral presentations and demonstrations to answer questions or to clarify the understanding of the evaluation committee in accordance with the requirements of this RFP.”</a:t>
            </a:r>
          </a:p>
          <a:p>
            <a:pPr>
              <a:buNone/>
            </a:pPr>
            <a:endParaRPr lang="en-US" dirty="0"/>
          </a:p>
        </p:txBody>
      </p:sp>
      <p:sp>
        <p:nvSpPr>
          <p:cNvPr id="4" name="Slide Number Placeholder 3"/>
          <p:cNvSpPr>
            <a:spLocks noGrp="1"/>
          </p:cNvSpPr>
          <p:nvPr>
            <p:ph type="sldNum" sz="quarter" idx="12"/>
          </p:nvPr>
        </p:nvSpPr>
        <p:spPr/>
        <p:txBody>
          <a:bodyPr/>
          <a:lstStyle/>
          <a:p>
            <a:pPr>
              <a:defRPr/>
            </a:pPr>
            <a:fld id="{1B17C551-249F-4467-9681-29998AAB8176}" type="slidenum">
              <a:rPr lang="en-US" smtClean="0"/>
              <a:pPr>
                <a:defRPr/>
              </a:pPr>
              <a:t>51</a:t>
            </a:fld>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Oral Presentation</a:t>
            </a:r>
            <a:endParaRPr lang="en-US" dirty="0"/>
          </a:p>
        </p:txBody>
      </p:sp>
      <p:sp>
        <p:nvSpPr>
          <p:cNvPr id="3" name="Content Placeholder 2"/>
          <p:cNvSpPr>
            <a:spLocks noGrp="1"/>
          </p:cNvSpPr>
          <p:nvPr>
            <p:ph idx="1"/>
          </p:nvPr>
        </p:nvSpPr>
        <p:spPr/>
        <p:txBody>
          <a:bodyPr/>
          <a:lstStyle/>
          <a:p>
            <a:pPr>
              <a:buNone/>
            </a:pPr>
            <a:endParaRPr lang="en-US" dirty="0" smtClean="0"/>
          </a:p>
          <a:p>
            <a:pPr>
              <a:buNone/>
            </a:pPr>
            <a:r>
              <a:rPr lang="en-US" dirty="0" smtClean="0"/>
              <a:t>“The oral presentations shall be scheduled at the discretion of the Commonwealth.  The Commonwealth reserves the right to not require oral presentations/demonstrations if they do not affect the final rankings.  Oral presentations, if required, shall have a maximum available points value of ______”</a:t>
            </a:r>
            <a:endParaRPr lang="en-US" dirty="0"/>
          </a:p>
        </p:txBody>
      </p:sp>
      <p:sp>
        <p:nvSpPr>
          <p:cNvPr id="4" name="Slide Number Placeholder 3"/>
          <p:cNvSpPr>
            <a:spLocks noGrp="1"/>
          </p:cNvSpPr>
          <p:nvPr>
            <p:ph type="sldNum" sz="quarter" idx="12"/>
          </p:nvPr>
        </p:nvSpPr>
        <p:spPr/>
        <p:txBody>
          <a:bodyPr/>
          <a:lstStyle/>
          <a:p>
            <a:pPr>
              <a:defRPr/>
            </a:pPr>
            <a:fld id="{1B17C551-249F-4467-9681-29998AAB8176}" type="slidenum">
              <a:rPr lang="en-US" smtClean="0"/>
              <a:pPr>
                <a:defRPr/>
              </a:pPr>
              <a:t>52</a:t>
            </a:fld>
            <a:endParaRPr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Oral Presentations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Vendors may not alter or supplement their proposals</a:t>
            </a:r>
          </a:p>
          <a:p>
            <a:r>
              <a:rPr lang="en-US" dirty="0" smtClean="0"/>
              <a:t>Are attended by the Evaluation Team and Buyer ONLY </a:t>
            </a:r>
          </a:p>
          <a:p>
            <a:r>
              <a:rPr lang="en-US" dirty="0" smtClean="0"/>
              <a:t>Evaluation Team </a:t>
            </a:r>
            <a:r>
              <a:rPr lang="en-US" u="sng" dirty="0" smtClean="0"/>
              <a:t>shall not </a:t>
            </a:r>
            <a:r>
              <a:rPr lang="en-US" dirty="0" smtClean="0"/>
              <a:t>disclose information regarding proposals submitted by other </a:t>
            </a:r>
            <a:r>
              <a:rPr lang="en-US" dirty="0" err="1" smtClean="0"/>
              <a:t>offerors</a:t>
            </a:r>
            <a:r>
              <a:rPr lang="en-US" dirty="0" smtClean="0"/>
              <a:t>.</a:t>
            </a:r>
          </a:p>
          <a:p>
            <a:endParaRPr lang="en-US" dirty="0"/>
          </a:p>
        </p:txBody>
      </p:sp>
      <p:sp>
        <p:nvSpPr>
          <p:cNvPr id="4" name="Slide Number Placeholder 3"/>
          <p:cNvSpPr>
            <a:spLocks noGrp="1"/>
          </p:cNvSpPr>
          <p:nvPr>
            <p:ph type="sldNum" sz="quarter" idx="12"/>
          </p:nvPr>
        </p:nvSpPr>
        <p:spPr/>
        <p:txBody>
          <a:bodyPr/>
          <a:lstStyle/>
          <a:p>
            <a:pPr>
              <a:defRPr/>
            </a:pPr>
            <a:fld id="{1B17C551-249F-4467-9681-29998AAB8176}" type="slidenum">
              <a:rPr lang="en-US" smtClean="0"/>
              <a:pPr>
                <a:defRPr/>
              </a:pPr>
              <a:t>53</a:t>
            </a:fld>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Oral Presentations</a:t>
            </a:r>
            <a:endParaRPr lang="en-US" dirty="0"/>
          </a:p>
        </p:txBody>
      </p:sp>
      <p:sp>
        <p:nvSpPr>
          <p:cNvPr id="3" name="Content Placeholder 2"/>
          <p:cNvSpPr>
            <a:spLocks noGrp="1"/>
          </p:cNvSpPr>
          <p:nvPr>
            <p:ph idx="1"/>
          </p:nvPr>
        </p:nvSpPr>
        <p:spPr/>
        <p:txBody>
          <a:bodyPr/>
          <a:lstStyle/>
          <a:p>
            <a:r>
              <a:rPr lang="en-US" dirty="0" smtClean="0"/>
              <a:t>Define the rules </a:t>
            </a:r>
          </a:p>
          <a:p>
            <a:pPr>
              <a:buNone/>
            </a:pPr>
            <a:endParaRPr lang="en-US" dirty="0" smtClean="0"/>
          </a:p>
          <a:p>
            <a:r>
              <a:rPr lang="en-US" dirty="0" smtClean="0"/>
              <a:t>Evaluators collaborate on needs for clarification</a:t>
            </a:r>
          </a:p>
          <a:p>
            <a:endParaRPr lang="en-US" dirty="0" smtClean="0"/>
          </a:p>
          <a:p>
            <a:r>
              <a:rPr lang="en-US" dirty="0" smtClean="0"/>
              <a:t>Provide questions to vendors in advance</a:t>
            </a:r>
          </a:p>
          <a:p>
            <a:endParaRPr lang="en-US" dirty="0" smtClean="0"/>
          </a:p>
          <a:p>
            <a:r>
              <a:rPr lang="en-US" dirty="0" smtClean="0"/>
              <a:t>Schedule presentations allowing for travel</a:t>
            </a:r>
          </a:p>
          <a:p>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pPr>
              <a:defRPr/>
            </a:pPr>
            <a:fld id="{1B17C551-249F-4467-9681-29998AAB8176}" type="slidenum">
              <a:rPr lang="en-US" smtClean="0"/>
              <a:pPr>
                <a:defRPr/>
              </a:pPr>
              <a:t>54</a:t>
            </a:fld>
            <a:endParaRPr 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Process Documentation</a:t>
            </a:r>
            <a:endParaRPr lang="en-US" dirty="0"/>
          </a:p>
        </p:txBody>
      </p:sp>
      <p:sp>
        <p:nvSpPr>
          <p:cNvPr id="3" name="Content Placeholder 2"/>
          <p:cNvSpPr>
            <a:spLocks noGrp="1"/>
          </p:cNvSpPr>
          <p:nvPr>
            <p:ph idx="1"/>
          </p:nvPr>
        </p:nvSpPr>
        <p:spPr/>
        <p:txBody>
          <a:bodyPr/>
          <a:lstStyle/>
          <a:p>
            <a:pPr>
              <a:buNone/>
            </a:pPr>
            <a:r>
              <a:rPr lang="en-US" u="sng" dirty="0" smtClean="0"/>
              <a:t>NOT</a:t>
            </a:r>
            <a:r>
              <a:rPr lang="en-US" dirty="0" smtClean="0"/>
              <a:t> the same as a Determination &amp; Finding</a:t>
            </a:r>
          </a:p>
          <a:p>
            <a:endParaRPr lang="en-US" sz="2800" dirty="0" smtClean="0"/>
          </a:p>
          <a:p>
            <a:r>
              <a:rPr lang="en-US" sz="2800" dirty="0" smtClean="0"/>
              <a:t>Summary of Reference Check Results</a:t>
            </a:r>
          </a:p>
          <a:p>
            <a:r>
              <a:rPr lang="en-US" sz="2800" dirty="0" smtClean="0"/>
              <a:t>Technical Evaluation Scores </a:t>
            </a:r>
          </a:p>
          <a:p>
            <a:r>
              <a:rPr lang="en-US" sz="2800" dirty="0" smtClean="0"/>
              <a:t>Cost Evaluation Scores (signed by Buyer)</a:t>
            </a:r>
          </a:p>
          <a:p>
            <a:r>
              <a:rPr lang="en-US" sz="2800" dirty="0" smtClean="0"/>
              <a:t>Oral Presentation Scores (if applicable)</a:t>
            </a:r>
          </a:p>
          <a:p>
            <a:r>
              <a:rPr lang="en-US" sz="2800" dirty="0" smtClean="0"/>
              <a:t>Total Final Score Matrix (signed by Evaluators)</a:t>
            </a:r>
          </a:p>
          <a:p>
            <a:r>
              <a:rPr lang="en-US" sz="2800" dirty="0" smtClean="0"/>
              <a:t>Evaluation Session Notes by Facilitator</a:t>
            </a:r>
          </a:p>
          <a:p>
            <a:pPr>
              <a:buNone/>
            </a:pPr>
            <a:endParaRPr lang="en-US" dirty="0"/>
          </a:p>
        </p:txBody>
      </p:sp>
      <p:sp>
        <p:nvSpPr>
          <p:cNvPr id="4" name="Slide Number Placeholder 3"/>
          <p:cNvSpPr>
            <a:spLocks noGrp="1"/>
          </p:cNvSpPr>
          <p:nvPr>
            <p:ph type="sldNum" sz="quarter" idx="12"/>
          </p:nvPr>
        </p:nvSpPr>
        <p:spPr/>
        <p:txBody>
          <a:bodyPr/>
          <a:lstStyle/>
          <a:p>
            <a:pPr>
              <a:defRPr/>
            </a:pPr>
            <a:fld id="{1B17C551-249F-4467-9681-29998AAB8176}" type="slidenum">
              <a:rPr lang="en-US" smtClean="0"/>
              <a:pPr>
                <a:defRPr/>
              </a:pPr>
              <a:t>55</a:t>
            </a:fld>
            <a:endParaRPr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Process Documentation</a:t>
            </a:r>
            <a:endParaRPr lang="en-US" dirty="0"/>
          </a:p>
        </p:txBody>
      </p:sp>
      <p:sp>
        <p:nvSpPr>
          <p:cNvPr id="3" name="Content Placeholder 2"/>
          <p:cNvSpPr>
            <a:spLocks noGrp="1"/>
          </p:cNvSpPr>
          <p:nvPr>
            <p:ph idx="1"/>
          </p:nvPr>
        </p:nvSpPr>
        <p:spPr/>
        <p:txBody>
          <a:bodyPr/>
          <a:lstStyle/>
          <a:p>
            <a:pPr>
              <a:buNone/>
            </a:pPr>
            <a:endParaRPr lang="en-US" sz="2800" dirty="0" smtClean="0"/>
          </a:p>
          <a:p>
            <a:pPr>
              <a:buNone/>
            </a:pPr>
            <a:r>
              <a:rPr lang="en-US" sz="2800" dirty="0" smtClean="0"/>
              <a:t>Evaluation Session Notes by Facilitator</a:t>
            </a:r>
          </a:p>
          <a:p>
            <a:endParaRPr lang="en-US" sz="2400" dirty="0" smtClean="0"/>
          </a:p>
          <a:p>
            <a:r>
              <a:rPr lang="en-US" sz="2400" dirty="0" smtClean="0"/>
              <a:t>Provide adequate justification to support scores.</a:t>
            </a:r>
          </a:p>
          <a:p>
            <a:r>
              <a:rPr lang="en-US" sz="2400" dirty="0" smtClean="0"/>
              <a:t>Include strengths/weakness to support scores.</a:t>
            </a:r>
          </a:p>
          <a:p>
            <a:r>
              <a:rPr lang="en-US" sz="2400" dirty="0" smtClean="0"/>
              <a:t>Reference sections relevant to the comments.</a:t>
            </a:r>
          </a:p>
          <a:p>
            <a:r>
              <a:rPr lang="en-US" sz="2400" dirty="0" smtClean="0"/>
              <a:t>Build a solid case for vendor selection.</a:t>
            </a:r>
            <a:endParaRPr lang="en-US" sz="2400" dirty="0"/>
          </a:p>
        </p:txBody>
      </p:sp>
      <p:sp>
        <p:nvSpPr>
          <p:cNvPr id="4" name="Slide Number Placeholder 3"/>
          <p:cNvSpPr>
            <a:spLocks noGrp="1"/>
          </p:cNvSpPr>
          <p:nvPr>
            <p:ph type="sldNum" sz="quarter" idx="12"/>
          </p:nvPr>
        </p:nvSpPr>
        <p:spPr/>
        <p:txBody>
          <a:bodyPr/>
          <a:lstStyle/>
          <a:p>
            <a:pPr>
              <a:defRPr/>
            </a:pPr>
            <a:fld id="{1B17C551-249F-4467-9681-29998AAB8176}" type="slidenum">
              <a:rPr lang="en-US" smtClean="0"/>
              <a:pPr>
                <a:defRPr/>
              </a:pPr>
              <a:t>56</a:t>
            </a:fld>
            <a:endParaRPr 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Negotiation</a:t>
            </a:r>
            <a:endParaRPr lang="en-US" dirty="0"/>
          </a:p>
        </p:txBody>
      </p:sp>
      <p:sp>
        <p:nvSpPr>
          <p:cNvPr id="3" name="Content Placeholder 2"/>
          <p:cNvSpPr>
            <a:spLocks noGrp="1"/>
          </p:cNvSpPr>
          <p:nvPr>
            <p:ph idx="1"/>
          </p:nvPr>
        </p:nvSpPr>
        <p:spPr/>
        <p:txBody>
          <a:bodyPr/>
          <a:lstStyle/>
          <a:p>
            <a:pPr>
              <a:buNone/>
            </a:pPr>
            <a:r>
              <a:rPr lang="en-US" dirty="0" smtClean="0"/>
              <a:t>The head of the contracting body or designee may conduct discussions with any offeror who has submitted a proposal to determine the offeror’s qualifications for future consideration.  Discussions shall not disclose any information derived from proposals submitted by other offerors. </a:t>
            </a:r>
          </a:p>
          <a:p>
            <a:pPr>
              <a:buNone/>
            </a:pPr>
            <a:endParaRPr lang="en-US" dirty="0"/>
          </a:p>
        </p:txBody>
      </p:sp>
      <p:sp>
        <p:nvSpPr>
          <p:cNvPr id="4" name="Slide Number Placeholder 3"/>
          <p:cNvSpPr>
            <a:spLocks noGrp="1"/>
          </p:cNvSpPr>
          <p:nvPr>
            <p:ph type="sldNum" sz="quarter" idx="12"/>
          </p:nvPr>
        </p:nvSpPr>
        <p:spPr/>
        <p:txBody>
          <a:bodyPr/>
          <a:lstStyle/>
          <a:p>
            <a:pPr>
              <a:defRPr/>
            </a:pPr>
            <a:fld id="{1B17C551-249F-4467-9681-29998AAB8176}" type="slidenum">
              <a:rPr lang="en-US" smtClean="0"/>
              <a:pPr>
                <a:defRPr/>
              </a:pPr>
              <a:t>57</a:t>
            </a:fld>
            <a:endParaRPr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Determination &amp; Finding (D&amp;F)</a:t>
            </a:r>
            <a:endParaRPr lang="en-US" dirty="0"/>
          </a:p>
        </p:txBody>
      </p:sp>
      <p:sp>
        <p:nvSpPr>
          <p:cNvPr id="3" name="Content Placeholder 2"/>
          <p:cNvSpPr>
            <a:spLocks noGrp="1"/>
          </p:cNvSpPr>
          <p:nvPr>
            <p:ph idx="1"/>
          </p:nvPr>
        </p:nvSpPr>
        <p:spPr/>
        <p:txBody>
          <a:bodyPr/>
          <a:lstStyle/>
          <a:p>
            <a:pPr>
              <a:buNone/>
            </a:pPr>
            <a:endParaRPr lang="en-US" dirty="0" smtClean="0"/>
          </a:p>
          <a:p>
            <a:pPr>
              <a:buNone/>
            </a:pPr>
            <a:r>
              <a:rPr lang="en-US" dirty="0" smtClean="0"/>
              <a:t>A Determination &amp; Finding is a written justification of the reasons for making the award to the selected vendor.  All determinations of the qualification rankings of offerors based on evaluation factors set forth in the request for proposals shall be made in writing.  </a:t>
            </a:r>
          </a:p>
          <a:p>
            <a:pPr>
              <a:buNone/>
            </a:pPr>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pPr>
              <a:defRPr/>
            </a:pPr>
            <a:fld id="{1B17C551-249F-4467-9681-29998AAB8176}" type="slidenum">
              <a:rPr lang="en-US" smtClean="0"/>
              <a:pPr>
                <a:defRPr/>
              </a:pPr>
              <a:t>58</a:t>
            </a:fld>
            <a:endParaRPr 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D&amp;F Example</a:t>
            </a:r>
            <a:endParaRPr lang="en-US" dirty="0"/>
          </a:p>
        </p:txBody>
      </p:sp>
      <p:sp>
        <p:nvSpPr>
          <p:cNvPr id="3" name="Content Placeholder 2"/>
          <p:cNvSpPr>
            <a:spLocks noGrp="1"/>
          </p:cNvSpPr>
          <p:nvPr>
            <p:ph idx="1"/>
          </p:nvPr>
        </p:nvSpPr>
        <p:spPr/>
        <p:txBody>
          <a:bodyPr/>
          <a:lstStyle/>
          <a:p>
            <a:pPr algn="ctr">
              <a:buNone/>
            </a:pPr>
            <a:r>
              <a:rPr lang="en-US" sz="2000" dirty="0" smtClean="0"/>
              <a:t>Determination &amp; Finding</a:t>
            </a:r>
          </a:p>
          <a:p>
            <a:pPr algn="ctr">
              <a:buNone/>
            </a:pPr>
            <a:r>
              <a:rPr lang="en-US" sz="2000" dirty="0" smtClean="0"/>
              <a:t>RFP Title</a:t>
            </a:r>
          </a:p>
          <a:p>
            <a:pPr algn="ctr">
              <a:buNone/>
            </a:pPr>
            <a:r>
              <a:rPr lang="en-US" sz="2000" dirty="0" smtClean="0"/>
              <a:t>Solicitation :  RFP 758 110000000</a:t>
            </a:r>
          </a:p>
          <a:p>
            <a:pPr algn="ctr">
              <a:buNone/>
            </a:pPr>
            <a:r>
              <a:rPr lang="en-US" sz="2000" dirty="0" smtClean="0"/>
              <a:t>Name of Buyer</a:t>
            </a:r>
          </a:p>
          <a:p>
            <a:pPr algn="ctr">
              <a:buNone/>
            </a:pPr>
            <a:r>
              <a:rPr lang="en-US" sz="2000" dirty="0" smtClean="0"/>
              <a:t>Commonwealth Buyer</a:t>
            </a:r>
          </a:p>
          <a:p>
            <a:pPr algn="ctr">
              <a:buNone/>
            </a:pPr>
            <a:endParaRPr lang="en-US" sz="2000" dirty="0" smtClean="0"/>
          </a:p>
          <a:p>
            <a:pPr>
              <a:buNone/>
            </a:pPr>
            <a:r>
              <a:rPr lang="en-US" sz="2000" dirty="0" smtClean="0"/>
              <a:t>Vendor A, Vendor B, Vendor C, Vendor D submitted responsive proposals to the above referenced Request for Proposal (RFP).</a:t>
            </a:r>
          </a:p>
          <a:p>
            <a:pPr>
              <a:buNone/>
            </a:pPr>
            <a:endParaRPr lang="en-US" sz="2000" dirty="0" smtClean="0"/>
          </a:p>
          <a:p>
            <a:pPr>
              <a:buNone/>
            </a:pPr>
            <a:endParaRPr lang="en-US" sz="2000" dirty="0" smtClean="0"/>
          </a:p>
          <a:p>
            <a:pPr algn="ctr">
              <a:buNone/>
            </a:pPr>
            <a:endParaRPr lang="en-US" sz="2000" dirty="0" smtClean="0"/>
          </a:p>
          <a:p>
            <a:pPr>
              <a:buNone/>
            </a:pPr>
            <a:endParaRPr lang="en-US" sz="2000" dirty="0"/>
          </a:p>
        </p:txBody>
      </p:sp>
      <p:sp>
        <p:nvSpPr>
          <p:cNvPr id="4" name="Slide Number Placeholder 3"/>
          <p:cNvSpPr>
            <a:spLocks noGrp="1"/>
          </p:cNvSpPr>
          <p:nvPr>
            <p:ph type="sldNum" sz="quarter" idx="12"/>
          </p:nvPr>
        </p:nvSpPr>
        <p:spPr/>
        <p:txBody>
          <a:bodyPr/>
          <a:lstStyle/>
          <a:p>
            <a:pPr>
              <a:defRPr/>
            </a:pPr>
            <a:fld id="{1B17C551-249F-4467-9681-29998AAB8176}" type="slidenum">
              <a:rPr lang="en-US" smtClean="0"/>
              <a:pPr>
                <a:defRPr/>
              </a:pPr>
              <a:t>59</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a:xfrm>
            <a:off x="0" y="228600"/>
            <a:ext cx="9144000" cy="812800"/>
          </a:xfrm>
        </p:spPr>
        <p:txBody>
          <a:bodyPr/>
          <a:lstStyle/>
          <a:p>
            <a:r>
              <a:rPr lang="en-US" sz="3600" dirty="0" smtClean="0"/>
              <a:t>AGENDA</a:t>
            </a:r>
            <a:br>
              <a:rPr lang="en-US" sz="3600" dirty="0" smtClean="0"/>
            </a:br>
            <a:endParaRPr lang="en-US" sz="3600" dirty="0" smtClean="0"/>
          </a:p>
        </p:txBody>
      </p:sp>
      <p:sp>
        <p:nvSpPr>
          <p:cNvPr id="19458" name="Rectangle 3"/>
          <p:cNvSpPr>
            <a:spLocks noGrp="1" noChangeArrowheads="1"/>
          </p:cNvSpPr>
          <p:nvPr>
            <p:ph type="body" idx="1"/>
          </p:nvPr>
        </p:nvSpPr>
        <p:spPr/>
        <p:txBody>
          <a:bodyPr/>
          <a:lstStyle/>
          <a:p>
            <a:pPr>
              <a:buNone/>
            </a:pPr>
            <a:endParaRPr lang="en-US" sz="2000" dirty="0" smtClean="0"/>
          </a:p>
          <a:p>
            <a:r>
              <a:rPr lang="en-US" dirty="0" smtClean="0"/>
              <a:t>Open Records</a:t>
            </a:r>
          </a:p>
          <a:p>
            <a:r>
              <a:rPr lang="en-US" dirty="0" smtClean="0"/>
              <a:t>Role of the Buyer</a:t>
            </a:r>
          </a:p>
          <a:p>
            <a:r>
              <a:rPr lang="en-US" dirty="0" smtClean="0"/>
              <a:t>Evaluation</a:t>
            </a:r>
          </a:p>
          <a:p>
            <a:r>
              <a:rPr lang="en-US" dirty="0" smtClean="0"/>
              <a:t>Oral Presentation</a:t>
            </a:r>
          </a:p>
          <a:p>
            <a:r>
              <a:rPr lang="en-US" dirty="0" smtClean="0"/>
              <a:t>Evaluation Process Documentation</a:t>
            </a:r>
          </a:p>
          <a:p>
            <a:r>
              <a:rPr lang="en-US" dirty="0" smtClean="0"/>
              <a:t>Negotiation</a:t>
            </a:r>
          </a:p>
          <a:p>
            <a:r>
              <a:rPr lang="en-US" dirty="0" smtClean="0"/>
              <a:t>Determination and Finding</a:t>
            </a:r>
          </a:p>
          <a:p>
            <a:r>
              <a:rPr lang="en-US" dirty="0" smtClean="0"/>
              <a:t>Contract Award</a:t>
            </a:r>
          </a:p>
        </p:txBody>
      </p:sp>
      <p:sp>
        <p:nvSpPr>
          <p:cNvPr id="4" name="Slide Number Placeholder 3"/>
          <p:cNvSpPr>
            <a:spLocks noGrp="1"/>
          </p:cNvSpPr>
          <p:nvPr>
            <p:ph type="sldNum" sz="quarter" idx="12"/>
          </p:nvPr>
        </p:nvSpPr>
        <p:spPr/>
        <p:txBody>
          <a:bodyPr/>
          <a:lstStyle/>
          <a:p>
            <a:pPr>
              <a:defRPr/>
            </a:pPr>
            <a:fld id="{1B17C551-249F-4467-9681-29998AAB8176}" type="slidenum">
              <a:rPr lang="en-US" smtClean="0"/>
              <a:pPr>
                <a:defRPr/>
              </a:pPr>
              <a:t>6</a:t>
            </a:fld>
            <a:endParaRPr lang="en-US"/>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D&amp;F Example</a:t>
            </a:r>
            <a:endParaRPr lang="en-US" dirty="0"/>
          </a:p>
        </p:txBody>
      </p:sp>
      <p:sp>
        <p:nvSpPr>
          <p:cNvPr id="3" name="Content Placeholder 2"/>
          <p:cNvSpPr>
            <a:spLocks noGrp="1"/>
          </p:cNvSpPr>
          <p:nvPr>
            <p:ph idx="1"/>
          </p:nvPr>
        </p:nvSpPr>
        <p:spPr/>
        <p:txBody>
          <a:bodyPr/>
          <a:lstStyle/>
          <a:p>
            <a:pPr>
              <a:buNone/>
            </a:pPr>
            <a:r>
              <a:rPr lang="en-US" sz="2000" u="sng" dirty="0" smtClean="0"/>
              <a:t>EVALUATION PROCESS</a:t>
            </a:r>
          </a:p>
          <a:p>
            <a:pPr>
              <a:buNone/>
            </a:pPr>
            <a:endParaRPr lang="en-US" sz="2000" u="sng" dirty="0" smtClean="0"/>
          </a:p>
          <a:p>
            <a:pPr marL="457200" indent="-457200">
              <a:buFont typeface="+mj-lt"/>
              <a:buAutoNum type="arabicParenR"/>
            </a:pPr>
            <a:r>
              <a:rPr lang="en-US" sz="2000" u="sng" dirty="0" smtClean="0"/>
              <a:t>Technical Proposal (maximum pts = 1,300)</a:t>
            </a:r>
          </a:p>
          <a:p>
            <a:pPr marL="457200" indent="-457200">
              <a:buNone/>
            </a:pPr>
            <a:r>
              <a:rPr lang="en-US" sz="2000" dirty="0" smtClean="0"/>
              <a:t>	The Technical Proposals were evaluated and scored by an evaluation team.  The scoring and evaluation were conducted pursuant to Section 60 of the RFP and were based on the consensus scoring method.</a:t>
            </a:r>
          </a:p>
          <a:p>
            <a:pPr marL="457200" indent="-457200">
              <a:buNone/>
            </a:pPr>
            <a:endParaRPr lang="en-US" sz="2000" dirty="0" smtClean="0"/>
          </a:p>
          <a:p>
            <a:pPr marL="457200" indent="-457200">
              <a:buAutoNum type="arabicParenR" startAt="2"/>
            </a:pPr>
            <a:r>
              <a:rPr lang="en-US" sz="2000" u="sng" dirty="0" smtClean="0"/>
              <a:t>Cost Proposal (maximum pts – 1,200)</a:t>
            </a:r>
          </a:p>
          <a:p>
            <a:pPr marL="457200" indent="-457200">
              <a:buNone/>
            </a:pPr>
            <a:r>
              <a:rPr lang="en-US" sz="2000" dirty="0" smtClean="0"/>
              <a:t>	The Cost Proposals were evaluated and scored by the Buyer.  The scoring and evaluation were conducted pursuant to Section 70 of the RFP.</a:t>
            </a:r>
          </a:p>
          <a:p>
            <a:pPr marL="457200" indent="-457200">
              <a:buNone/>
            </a:pPr>
            <a:endParaRPr lang="en-US" sz="2000" dirty="0" smtClean="0"/>
          </a:p>
          <a:p>
            <a:pPr marL="457200" indent="-457200">
              <a:buAutoNum type="arabicParenR" startAt="3"/>
            </a:pPr>
            <a:r>
              <a:rPr lang="en-US" sz="2000" u="sng" dirty="0" smtClean="0"/>
              <a:t>Oral Presentation (maximum pts = 250)</a:t>
            </a:r>
          </a:p>
          <a:p>
            <a:pPr marL="457200" indent="-457200">
              <a:buNone/>
            </a:pPr>
            <a:r>
              <a:rPr lang="en-US" sz="2000" dirty="0" smtClean="0"/>
              <a:t>	The Commonwealth did not conduct Oral Presentations/Demonstrations</a:t>
            </a:r>
          </a:p>
          <a:p>
            <a:pPr>
              <a:buNone/>
            </a:pPr>
            <a:endParaRPr lang="en-US" sz="2000" dirty="0" smtClean="0"/>
          </a:p>
        </p:txBody>
      </p:sp>
      <p:sp>
        <p:nvSpPr>
          <p:cNvPr id="4" name="Slide Number Placeholder 3"/>
          <p:cNvSpPr>
            <a:spLocks noGrp="1"/>
          </p:cNvSpPr>
          <p:nvPr>
            <p:ph type="sldNum" sz="quarter" idx="12"/>
          </p:nvPr>
        </p:nvSpPr>
        <p:spPr/>
        <p:txBody>
          <a:bodyPr/>
          <a:lstStyle/>
          <a:p>
            <a:pPr>
              <a:defRPr/>
            </a:pPr>
            <a:fld id="{1B17C551-249F-4467-9681-29998AAB8176}" type="slidenum">
              <a:rPr lang="en-US" smtClean="0"/>
              <a:pPr>
                <a:defRPr/>
              </a:pPr>
              <a:t>60</a:t>
            </a:fld>
            <a:endParaRPr 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D&amp;F Example</a:t>
            </a:r>
            <a:endParaRPr lang="en-US" dirty="0"/>
          </a:p>
        </p:txBody>
      </p:sp>
      <p:sp>
        <p:nvSpPr>
          <p:cNvPr id="3" name="Content Placeholder 2"/>
          <p:cNvSpPr>
            <a:spLocks noGrp="1"/>
          </p:cNvSpPr>
          <p:nvPr>
            <p:ph idx="1"/>
          </p:nvPr>
        </p:nvSpPr>
        <p:spPr/>
        <p:txBody>
          <a:bodyPr/>
          <a:lstStyle/>
          <a:p>
            <a:pPr marL="514350" indent="-514350">
              <a:buAutoNum type="arabicParenR" startAt="4"/>
            </a:pPr>
            <a:r>
              <a:rPr lang="en-US" sz="2400" u="sng" dirty="0" smtClean="0"/>
              <a:t>Negotiation</a:t>
            </a:r>
          </a:p>
          <a:p>
            <a:pPr marL="514350" indent="-514350">
              <a:buNone/>
            </a:pPr>
            <a:r>
              <a:rPr lang="en-US" sz="2400" dirty="0" smtClean="0"/>
              <a:t>	Pursuant to Section 90 of the RFP, negotiations were conducted with the top ranked vendor, Vendor A.  Successful negotiations were completed and a personal service contract was awarded to Vendor A.</a:t>
            </a:r>
          </a:p>
          <a:p>
            <a:pPr marL="514350" indent="-514350">
              <a:buNone/>
            </a:pPr>
            <a:endParaRPr lang="en-US" sz="2400" i="1" dirty="0" smtClean="0"/>
          </a:p>
          <a:p>
            <a:pPr marL="514350" indent="-514350">
              <a:buNone/>
            </a:pPr>
            <a:r>
              <a:rPr lang="en-US" sz="2400" i="1" dirty="0" smtClean="0"/>
              <a:t>For detailed evaluation &amp; scoring justification, refer to the Technical Proposal, Cost Proposal evaluation/scoring documents.</a:t>
            </a:r>
          </a:p>
          <a:p>
            <a:pPr marL="514350" indent="-514350">
              <a:buNone/>
            </a:pPr>
            <a:r>
              <a:rPr lang="en-US" sz="2400" i="1" dirty="0" smtClean="0"/>
              <a:t>				Commonwealth Buyer:</a:t>
            </a:r>
          </a:p>
          <a:p>
            <a:pPr marL="514350" indent="-514350">
              <a:buNone/>
            </a:pPr>
            <a:r>
              <a:rPr lang="en-US" sz="2400" i="1" dirty="0" smtClean="0"/>
              <a:t>				Name of Buyer</a:t>
            </a:r>
          </a:p>
          <a:p>
            <a:pPr marL="514350" indent="-514350">
              <a:buNone/>
            </a:pPr>
            <a:r>
              <a:rPr lang="en-US" sz="2400" i="1" dirty="0" smtClean="0"/>
              <a:t>				</a:t>
            </a:r>
            <a:r>
              <a:rPr lang="en-US" sz="2400" i="1" u="sng" dirty="0" smtClean="0"/>
              <a:t>(Buyer signature and date)		</a:t>
            </a:r>
          </a:p>
        </p:txBody>
      </p:sp>
      <p:sp>
        <p:nvSpPr>
          <p:cNvPr id="4" name="Slide Number Placeholder 3"/>
          <p:cNvSpPr>
            <a:spLocks noGrp="1"/>
          </p:cNvSpPr>
          <p:nvPr>
            <p:ph type="sldNum" sz="quarter" idx="12"/>
          </p:nvPr>
        </p:nvSpPr>
        <p:spPr/>
        <p:txBody>
          <a:bodyPr/>
          <a:lstStyle/>
          <a:p>
            <a:pPr>
              <a:defRPr/>
            </a:pPr>
            <a:fld id="{1B17C551-249F-4467-9681-29998AAB8176}" type="slidenum">
              <a:rPr lang="en-US" smtClean="0"/>
              <a:pPr>
                <a:defRPr/>
              </a:pPr>
              <a:t>61</a:t>
            </a:fld>
            <a:endParaRPr 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Contract Award</a:t>
            </a:r>
            <a:endParaRPr lang="en-US" dirty="0"/>
          </a:p>
        </p:txBody>
      </p:sp>
      <p:sp>
        <p:nvSpPr>
          <p:cNvPr id="3" name="Content Placeholder 2"/>
          <p:cNvSpPr>
            <a:spLocks noGrp="1"/>
          </p:cNvSpPr>
          <p:nvPr>
            <p:ph idx="1"/>
          </p:nvPr>
        </p:nvSpPr>
        <p:spPr/>
        <p:txBody>
          <a:bodyPr/>
          <a:lstStyle/>
          <a:p>
            <a:pPr algn="ctr">
              <a:buNone/>
            </a:pPr>
            <a:endParaRPr lang="en-US" dirty="0" smtClean="0"/>
          </a:p>
          <a:p>
            <a:pPr algn="ctr">
              <a:buNone/>
            </a:pPr>
            <a:r>
              <a:rPr lang="en-US" dirty="0" smtClean="0"/>
              <a:t>Award shall be made to the offeror determined by the head of the contracting body, or his or her designee, to be the best qualified of all offerors </a:t>
            </a:r>
            <a:r>
              <a:rPr lang="en-US" u="sng" dirty="0" smtClean="0"/>
              <a:t>based on the evaluation factors set forth in the RFP </a:t>
            </a:r>
            <a:r>
              <a:rPr lang="en-US" dirty="0" smtClean="0"/>
              <a:t>and the negotiation of fair and reasonable compensation.</a:t>
            </a:r>
          </a:p>
          <a:p>
            <a:pPr algn="ctr">
              <a:buNone/>
            </a:pPr>
            <a:r>
              <a:rPr lang="en-US" dirty="0" smtClean="0"/>
              <a:t>   </a:t>
            </a:r>
          </a:p>
          <a:p>
            <a:pPr>
              <a:buNone/>
            </a:pPr>
            <a:endParaRPr lang="en-US" dirty="0"/>
          </a:p>
        </p:txBody>
      </p:sp>
      <p:sp>
        <p:nvSpPr>
          <p:cNvPr id="4" name="Slide Number Placeholder 3"/>
          <p:cNvSpPr>
            <a:spLocks noGrp="1"/>
          </p:cNvSpPr>
          <p:nvPr>
            <p:ph type="sldNum" sz="quarter" idx="12"/>
          </p:nvPr>
        </p:nvSpPr>
        <p:spPr/>
        <p:txBody>
          <a:bodyPr/>
          <a:lstStyle/>
          <a:p>
            <a:pPr>
              <a:defRPr/>
            </a:pPr>
            <a:fld id="{1B17C551-249F-4467-9681-29998AAB8176}" type="slidenum">
              <a:rPr lang="en-US" smtClean="0"/>
              <a:pPr>
                <a:defRPr/>
              </a:pPr>
              <a:t>62</a:t>
            </a:fld>
            <a:endParaRPr lang="en-US"/>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ctr">
              <a:buNone/>
            </a:pPr>
            <a:endParaRPr lang="en-US" dirty="0" smtClean="0"/>
          </a:p>
          <a:p>
            <a:pPr algn="ctr">
              <a:buNone/>
            </a:pPr>
            <a:endParaRPr lang="en-US" dirty="0" smtClean="0"/>
          </a:p>
          <a:p>
            <a:pPr algn="ctr">
              <a:buNone/>
            </a:pPr>
            <a:endParaRPr lang="en-US" dirty="0" smtClean="0"/>
          </a:p>
          <a:p>
            <a:pPr algn="ctr">
              <a:buNone/>
            </a:pPr>
            <a:r>
              <a:rPr lang="en-US" dirty="0" smtClean="0"/>
              <a:t>QUESTIONS ???</a:t>
            </a:r>
            <a:endParaRPr lang="en-US" dirty="0"/>
          </a:p>
        </p:txBody>
      </p:sp>
      <p:sp>
        <p:nvSpPr>
          <p:cNvPr id="4" name="Slide Number Placeholder 3"/>
          <p:cNvSpPr>
            <a:spLocks noGrp="1"/>
          </p:cNvSpPr>
          <p:nvPr>
            <p:ph type="sldNum" sz="quarter" idx="12"/>
          </p:nvPr>
        </p:nvSpPr>
        <p:spPr/>
        <p:txBody>
          <a:bodyPr/>
          <a:lstStyle/>
          <a:p>
            <a:pPr>
              <a:defRPr/>
            </a:pPr>
            <a:fld id="{1B17C551-249F-4467-9681-29998AAB8176}" type="slidenum">
              <a:rPr lang="en-US" smtClean="0"/>
              <a:pPr>
                <a:defRPr/>
              </a:pPr>
              <a:t>63</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p:txBody>
          <a:bodyPr/>
          <a:lstStyle/>
          <a:p>
            <a:r>
              <a:rPr lang="en-US" dirty="0" smtClean="0"/>
              <a:t>PSC or Not??</a:t>
            </a:r>
          </a:p>
        </p:txBody>
      </p:sp>
      <p:sp>
        <p:nvSpPr>
          <p:cNvPr id="21506" name="Rectangle 3"/>
          <p:cNvSpPr>
            <a:spLocks noGrp="1" noChangeArrowheads="1"/>
          </p:cNvSpPr>
          <p:nvPr>
            <p:ph type="body" idx="1"/>
          </p:nvPr>
        </p:nvSpPr>
        <p:spPr/>
        <p:txBody>
          <a:bodyPr/>
          <a:lstStyle/>
          <a:p>
            <a:r>
              <a:rPr lang="en-US" sz="2400" dirty="0" smtClean="0"/>
              <a:t>KRS 45A.690(g) defines a Personal Service Contract as “an agreement whereby an individual, firm, partnership, or corporation is to perform certain services requiring professional skill or professional judgment”</a:t>
            </a:r>
          </a:p>
          <a:p>
            <a:endParaRPr lang="en-US" sz="2400" dirty="0" smtClean="0"/>
          </a:p>
          <a:p>
            <a:r>
              <a:rPr lang="en-US" sz="2400" dirty="0" smtClean="0"/>
              <a:t>Professional services include, but are not limited to:</a:t>
            </a:r>
          </a:p>
          <a:p>
            <a:pPr lvl="1"/>
            <a:r>
              <a:rPr lang="en-US" sz="2000" dirty="0" smtClean="0"/>
              <a:t>Legal Services</a:t>
            </a:r>
          </a:p>
          <a:p>
            <a:pPr lvl="1"/>
            <a:r>
              <a:rPr lang="en-US" sz="2000" dirty="0" smtClean="0"/>
              <a:t>Medical Services</a:t>
            </a:r>
          </a:p>
          <a:p>
            <a:pPr lvl="1"/>
            <a:r>
              <a:rPr lang="en-US" sz="2000" dirty="0" smtClean="0"/>
              <a:t>Auditing Services</a:t>
            </a:r>
          </a:p>
          <a:p>
            <a:pPr lvl="1"/>
            <a:r>
              <a:rPr lang="en-US" sz="2000" dirty="0" smtClean="0"/>
              <a:t>Consulting Services</a:t>
            </a:r>
          </a:p>
          <a:p>
            <a:pPr lvl="1"/>
            <a:r>
              <a:rPr lang="en-US" sz="2000" dirty="0" smtClean="0"/>
              <a:t>Training Services</a:t>
            </a:r>
          </a:p>
          <a:p>
            <a:pPr>
              <a:buNone/>
            </a:pPr>
            <a:endParaRPr lang="en-US" sz="1800" dirty="0" smtClean="0"/>
          </a:p>
          <a:p>
            <a:pPr>
              <a:buNone/>
            </a:pPr>
            <a:r>
              <a:rPr lang="en-US" sz="1800" dirty="0" smtClean="0"/>
              <a:t>Contact OPS for assistance to determine if a service is considered Professional</a:t>
            </a:r>
          </a:p>
          <a:p>
            <a:pPr>
              <a:buNone/>
            </a:pPr>
            <a:endParaRPr lang="en-US" sz="2000" dirty="0" smtClean="0"/>
          </a:p>
        </p:txBody>
      </p:sp>
      <p:sp>
        <p:nvSpPr>
          <p:cNvPr id="4" name="Slide Number Placeholder 3"/>
          <p:cNvSpPr>
            <a:spLocks noGrp="1"/>
          </p:cNvSpPr>
          <p:nvPr>
            <p:ph type="sldNum" sz="quarter" idx="12"/>
          </p:nvPr>
        </p:nvSpPr>
        <p:spPr/>
        <p:txBody>
          <a:bodyPr/>
          <a:lstStyle/>
          <a:p>
            <a:pPr>
              <a:defRPr/>
            </a:pPr>
            <a:fld id="{1B17C551-249F-4467-9681-29998AAB8176}" type="slidenum">
              <a:rPr lang="en-US" smtClean="0"/>
              <a:pPr>
                <a:defRPr/>
              </a:pPr>
              <a:t>7</a:t>
            </a:fld>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p:txBody>
          <a:bodyPr/>
          <a:lstStyle/>
          <a:p>
            <a:r>
              <a:rPr lang="en-US" dirty="0" smtClean="0"/>
              <a:t>RFP is required for PSCs</a:t>
            </a:r>
          </a:p>
        </p:txBody>
      </p:sp>
      <p:sp>
        <p:nvSpPr>
          <p:cNvPr id="21506" name="Rectangle 3"/>
          <p:cNvSpPr>
            <a:spLocks noGrp="1" noChangeArrowheads="1"/>
          </p:cNvSpPr>
          <p:nvPr>
            <p:ph type="body" idx="1"/>
          </p:nvPr>
        </p:nvSpPr>
        <p:spPr/>
        <p:txBody>
          <a:bodyPr/>
          <a:lstStyle/>
          <a:p>
            <a:pPr>
              <a:buNone/>
            </a:pPr>
            <a:r>
              <a:rPr lang="en-US" dirty="0" smtClean="0"/>
              <a:t> 45A.695(3)Adequate notice of the need for a personal service contract shall be given by the contracting body through a request for proposals.  The request for proposals shall describe the services required, list the type of information and data required of each offeror, state the relative importance of particular qualifications, and include the reciprocal preference for resident bidders required by KRS 45A.494</a:t>
            </a:r>
          </a:p>
          <a:p>
            <a:pPr algn="ctr">
              <a:buNone/>
            </a:pPr>
            <a:endParaRPr lang="en-US" dirty="0" smtClean="0"/>
          </a:p>
          <a:p>
            <a:pPr algn="ctr">
              <a:buNone/>
            </a:pPr>
            <a:endParaRPr lang="en-US" dirty="0" smtClean="0"/>
          </a:p>
          <a:p>
            <a:pPr algn="ctr">
              <a:buNone/>
            </a:pPr>
            <a:endParaRPr lang="en-US" dirty="0" smtClean="0"/>
          </a:p>
        </p:txBody>
      </p:sp>
      <p:sp>
        <p:nvSpPr>
          <p:cNvPr id="4" name="Slide Number Placeholder 3"/>
          <p:cNvSpPr>
            <a:spLocks noGrp="1"/>
          </p:cNvSpPr>
          <p:nvPr>
            <p:ph type="sldNum" sz="quarter" idx="12"/>
          </p:nvPr>
        </p:nvSpPr>
        <p:spPr/>
        <p:txBody>
          <a:bodyPr/>
          <a:lstStyle/>
          <a:p>
            <a:pPr>
              <a:defRPr/>
            </a:pPr>
            <a:fld id="{1B17C551-249F-4467-9681-29998AAB8176}" type="slidenum">
              <a:rPr lang="en-US" smtClean="0"/>
              <a:pPr>
                <a:defRPr/>
              </a:pPr>
              <a:t>8</a:t>
            </a:fld>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49" name="Slide Number Placeholder 5"/>
          <p:cNvSpPr>
            <a:spLocks noGrp="1"/>
          </p:cNvSpPr>
          <p:nvPr>
            <p:ph type="sldNum" sz="quarter" idx="12"/>
          </p:nvPr>
        </p:nvSpPr>
        <p:spPr>
          <a:noFill/>
        </p:spPr>
        <p:txBody>
          <a:bodyPr/>
          <a:lstStyle/>
          <a:p>
            <a:fld id="{E5712671-960C-4B26-A862-2B28681DB40E}" type="slidenum">
              <a:rPr lang="en-US" smtClean="0"/>
              <a:pPr/>
              <a:t>9</a:t>
            </a:fld>
            <a:endParaRPr lang="en-US" smtClean="0"/>
          </a:p>
        </p:txBody>
      </p:sp>
      <p:sp>
        <p:nvSpPr>
          <p:cNvPr id="27650" name="Rectangle 2"/>
          <p:cNvSpPr>
            <a:spLocks noGrp="1" noChangeArrowheads="1"/>
          </p:cNvSpPr>
          <p:nvPr>
            <p:ph type="title"/>
          </p:nvPr>
        </p:nvSpPr>
        <p:spPr>
          <a:xfrm>
            <a:off x="0" y="-381000"/>
            <a:ext cx="9144000" cy="1524000"/>
          </a:xfrm>
        </p:spPr>
        <p:txBody>
          <a:bodyPr/>
          <a:lstStyle/>
          <a:p>
            <a:pPr eaLnBrk="1" hangingPunct="1"/>
            <a:r>
              <a:rPr lang="en-US" dirty="0" smtClean="0"/>
              <a:t>FAC Approval to Issue RFP</a:t>
            </a:r>
          </a:p>
        </p:txBody>
      </p:sp>
      <p:sp>
        <p:nvSpPr>
          <p:cNvPr id="27651" name="Rectangle 3"/>
          <p:cNvSpPr>
            <a:spLocks noGrp="1" noChangeArrowheads="1"/>
          </p:cNvSpPr>
          <p:nvPr>
            <p:ph type="body" idx="1"/>
          </p:nvPr>
        </p:nvSpPr>
        <p:spPr>
          <a:xfrm>
            <a:off x="228600" y="1143000"/>
            <a:ext cx="8763000" cy="4800600"/>
          </a:xfrm>
        </p:spPr>
        <p:txBody>
          <a:bodyPr anchor="t">
            <a:normAutofit fontScale="92500" lnSpcReduction="20000"/>
          </a:bodyPr>
          <a:lstStyle/>
          <a:p>
            <a:pPr>
              <a:buNone/>
            </a:pPr>
            <a:r>
              <a:rPr lang="en-US" sz="2800" dirty="0" smtClean="0"/>
              <a:t>Agency shall issue the RFP in the state’s procurement system, currently eMARS.  Prior to issuance of the RFP,  EO1/LOI approval is required.</a:t>
            </a:r>
          </a:p>
          <a:p>
            <a:pPr>
              <a:buNone/>
            </a:pPr>
            <a:endParaRPr lang="en-US" sz="2800" dirty="0" smtClean="0"/>
          </a:p>
          <a:p>
            <a:pPr>
              <a:buNone/>
            </a:pPr>
            <a:r>
              <a:rPr lang="en-US" sz="2800" dirty="0" smtClean="0"/>
              <a:t>State agencies needing to purchase eligible services by PSC that are = &gt; $10,000, must file a Letter of Intent to contract (LOI) with the FAC in eMARS on the EO1 form.    The LOI should be filed at least two (2) weeks prior to the intended date for the issuance of the RFP.</a:t>
            </a:r>
          </a:p>
          <a:p>
            <a:pPr>
              <a:buNone/>
            </a:pPr>
            <a:endParaRPr lang="en-US" sz="2800" dirty="0" smtClean="0"/>
          </a:p>
          <a:p>
            <a:pPr>
              <a:buNone/>
            </a:pPr>
            <a:r>
              <a:rPr lang="en-US" sz="2800" dirty="0" smtClean="0"/>
              <a:t>PSC’s &lt; $10,000 are not required to file a LOI (unless a request for competitive exemption is requested) but must have internal EO1 approval.</a:t>
            </a:r>
          </a:p>
          <a:p>
            <a:pPr eaLnBrk="1" hangingPunct="1"/>
            <a:endParaRPr lang="en-US" sz="2800" b="1" u="sng" dirty="0" smtClean="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DE5C5BB3D96664CBF616ADF530679AD" ma:contentTypeVersion="1" ma:contentTypeDescription="Create a new document." ma:contentTypeScope="" ma:versionID="a1c871d47b0156c49d3bcb3092f56030">
  <xsd:schema xmlns:xsd="http://www.w3.org/2001/XMLSchema" xmlns:xs="http://www.w3.org/2001/XMLSchema" xmlns:p="http://schemas.microsoft.com/office/2006/metadata/properties" xmlns:ns2="2cf958f7-9531-40aa-aa64-293681b39c04" targetNamespace="http://schemas.microsoft.com/office/2006/metadata/properties" ma:root="true" ma:fieldsID="eab6e71d67b84307495a84518658962a" ns2:_="">
    <xsd:import namespace="2cf958f7-9531-40aa-aa64-293681b39c04"/>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f958f7-9531-40aa-aa64-293681b39c04"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892F8D25-C591-4F98-AA1A-2FD61778A1EE}"/>
</file>

<file path=customXml/itemProps2.xml><?xml version="1.0" encoding="utf-8"?>
<ds:datastoreItem xmlns:ds="http://schemas.openxmlformats.org/officeDocument/2006/customXml" ds:itemID="{5AD81203-CEB7-4BC8-8480-8B3227F6B786}"/>
</file>

<file path=customXml/itemProps3.xml><?xml version="1.0" encoding="utf-8"?>
<ds:datastoreItem xmlns:ds="http://schemas.openxmlformats.org/officeDocument/2006/customXml" ds:itemID="{DAF29C1C-F881-4AE6-BD8F-C50A846C0F0A}"/>
</file>

<file path=docProps/app.xml><?xml version="1.0" encoding="utf-8"?>
<Properties xmlns="http://schemas.openxmlformats.org/officeDocument/2006/extended-properties" xmlns:vt="http://schemas.openxmlformats.org/officeDocument/2006/docPropsVTypes">
  <TotalTime>8494</TotalTime>
  <Words>3302</Words>
  <Application>Microsoft Office PowerPoint</Application>
  <PresentationFormat>On-screen Show (4:3)</PresentationFormat>
  <Paragraphs>655</Paragraphs>
  <Slides>63</Slides>
  <Notes>61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63</vt:i4>
      </vt:variant>
    </vt:vector>
  </HeadingPairs>
  <TitlesOfParts>
    <vt:vector size="65" baseType="lpstr">
      <vt:lpstr>Default Design</vt:lpstr>
      <vt:lpstr>Bitmap Image</vt:lpstr>
      <vt:lpstr> </vt:lpstr>
      <vt:lpstr>KRS 45A – Model Procurement Code</vt:lpstr>
      <vt:lpstr>KRS 45A – Model Procurement Code</vt:lpstr>
      <vt:lpstr>OBJECTIVES</vt:lpstr>
      <vt:lpstr>AGENDA </vt:lpstr>
      <vt:lpstr>AGENDA </vt:lpstr>
      <vt:lpstr>PSC or Not??</vt:lpstr>
      <vt:lpstr>RFP is required for PSCs</vt:lpstr>
      <vt:lpstr>FAC Approval to Issue RFP</vt:lpstr>
      <vt:lpstr>FAC Review Required</vt:lpstr>
      <vt:lpstr>Vendor Self Service</vt:lpstr>
      <vt:lpstr>Vendor Notification</vt:lpstr>
      <vt:lpstr>Vendor Notification</vt:lpstr>
      <vt:lpstr>Confidentiality</vt:lpstr>
      <vt:lpstr>Confidentiality</vt:lpstr>
      <vt:lpstr>Statement of Work</vt:lpstr>
      <vt:lpstr>A good SOW….</vt:lpstr>
      <vt:lpstr>Schedule of RFP Activities</vt:lpstr>
      <vt:lpstr>Schedule of RFP Activities</vt:lpstr>
      <vt:lpstr>Vendor Conference</vt:lpstr>
      <vt:lpstr>Scoring Structure</vt:lpstr>
      <vt:lpstr>Scoring Structure</vt:lpstr>
      <vt:lpstr>Scoring Structure Example 1</vt:lpstr>
      <vt:lpstr>Scoring Structure Example 1</vt:lpstr>
      <vt:lpstr>Scoring Structure Example 1</vt:lpstr>
      <vt:lpstr>Scoring Structure Example 2</vt:lpstr>
      <vt:lpstr>Scoring Structure Example 2</vt:lpstr>
      <vt:lpstr>Handling of Proposals</vt:lpstr>
      <vt:lpstr>Handling of Proposals</vt:lpstr>
      <vt:lpstr>Handling of Proposals</vt:lpstr>
      <vt:lpstr>Handling of Proposals</vt:lpstr>
      <vt:lpstr>Handling of Proposals</vt:lpstr>
      <vt:lpstr>Responsiveness</vt:lpstr>
      <vt:lpstr>Non-Responsive Proposal Examples</vt:lpstr>
      <vt:lpstr>Open Records</vt:lpstr>
      <vt:lpstr>Role of the Buyer in the Evaluation Process</vt:lpstr>
      <vt:lpstr>How to Successfully Evaluate an RFP</vt:lpstr>
      <vt:lpstr>Evaluation Team</vt:lpstr>
      <vt:lpstr>Evaluation Team</vt:lpstr>
      <vt:lpstr>Evaluation Team Members must…</vt:lpstr>
      <vt:lpstr>Evaluation Team Members shall…</vt:lpstr>
      <vt:lpstr>Types of Evaluation Criteria</vt:lpstr>
      <vt:lpstr>Benefits and Limitations</vt:lpstr>
      <vt:lpstr>Evaluation Criteria</vt:lpstr>
      <vt:lpstr>Developing Evaluation Criteria</vt:lpstr>
      <vt:lpstr>Good Evaluation Criteria Is…</vt:lpstr>
      <vt:lpstr>Evaluation Criteria - Cost</vt:lpstr>
      <vt:lpstr>Evaluation Process</vt:lpstr>
      <vt:lpstr>Evaluation Process</vt:lpstr>
      <vt:lpstr>Oral Presentations</vt:lpstr>
      <vt:lpstr>Oral Presentations</vt:lpstr>
      <vt:lpstr>Oral Presentation</vt:lpstr>
      <vt:lpstr>Oral Presentations</vt:lpstr>
      <vt:lpstr>Oral Presentations</vt:lpstr>
      <vt:lpstr>Evaluation Process Documentation</vt:lpstr>
      <vt:lpstr>Evaluation Process Documentation</vt:lpstr>
      <vt:lpstr>Negotiation</vt:lpstr>
      <vt:lpstr>Determination &amp; Finding (D&amp;F)</vt:lpstr>
      <vt:lpstr>D&amp;F Example</vt:lpstr>
      <vt:lpstr>D&amp;F Example</vt:lpstr>
      <vt:lpstr>D&amp;F Example</vt:lpstr>
      <vt:lpstr>Contract Award</vt:lpstr>
      <vt:lpstr>Slide 63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eMARS Agency Kickoff Meeting</dc:title>
  <dc:creator>eMARS training team</dc:creator>
  <cp:lastModifiedBy>kathy.robinson</cp:lastModifiedBy>
  <cp:revision>615</cp:revision>
  <dcterms:created xsi:type="dcterms:W3CDTF">2004-12-15T23:10:27Z</dcterms:created>
  <dcterms:modified xsi:type="dcterms:W3CDTF">2012-02-27T13:37:16Z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0x010100EDE5C5BB3D96664CBF616ADF530679AD</vt:lpwstr>
  </property>
</Properties>
</file>