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jpg" ContentType="image/jpeg"/>
  <Override PartName="/ppt/diagrams/data1.xml" ContentType="application/vnd.openxmlformats-officedocument.drawingml.diagramData+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4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22.xml" ContentType="application/vnd.openxmlformats-officedocument.presentationml.slide+xml"/>
  <Override PartName="/ppt/slides/slide19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33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0.xml" ContentType="application/vnd.openxmlformats-officedocument.presentationml.slide+xml"/>
  <Override PartName="/ppt/slides/slide29.xml" ContentType="application/vnd.openxmlformats-officedocument.presentationml.slide+xml"/>
  <Override PartName="/ppt/slides/slide28.xml" ContentType="application/vnd.openxmlformats-officedocument.presentationml.slide+xml"/>
  <Override PartName="/ppt/slides/slide27.xml" ContentType="application/vnd.openxmlformats-officedocument.presentationml.slide+xml"/>
  <Override PartName="/ppt/slides/slide26.xml" ContentType="application/vnd.openxmlformats-officedocument.presentationml.slide+xml"/>
  <Override PartName="/ppt/slides/slide35.xml" ContentType="application/vnd.openxmlformats-officedocument.presentationml.slide+xml"/>
  <Override PartName="/ppt/slides/slide32.xml" ContentType="application/vnd.openxmlformats-officedocument.presentationml.slide+xml"/>
  <Override PartName="/ppt/slides/slide37.xml" ContentType="application/vnd.openxmlformats-officedocument.presentationml.slide+xml"/>
  <Override PartName="/ppt/slides/slide43.xml" ContentType="application/vnd.openxmlformats-officedocument.presentationml.slide+xml"/>
  <Override PartName="/ppt/slides/slide36.xml" ContentType="application/vnd.openxmlformats-officedocument.presentationml.slide+xml"/>
  <Override PartName="/ppt/slides/slide41.xml" ContentType="application/vnd.openxmlformats-officedocument.presentationml.slide+xml"/>
  <Override PartName="/ppt/slides/slide40.xml" ContentType="application/vnd.openxmlformats-officedocument.presentationml.slide+xml"/>
  <Override PartName="/ppt/slides/slide42.xml" ContentType="application/vnd.openxmlformats-officedocument.presentationml.slide+xml"/>
  <Override PartName="/ppt/slides/slide39.xml" ContentType="application/vnd.openxmlformats-officedocument.presentationml.slide+xml"/>
  <Override PartName="/ppt/slides/slide38.xml" ContentType="application/vnd.openxmlformats-officedocument.presentationml.slide+xml"/>
  <Override PartName="/ppt/notesSlides/notesSlide17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5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Slides/notesSlide16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notesSlides/notesSlide10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diagrams/drawing1.xml" ContentType="application/vnd.ms-office.drawingml.diagramDrawing+xml"/>
  <Override PartName="/ppt/diagrams/colors1.xml" ContentType="application/vnd.openxmlformats-officedocument.drawingml.diagramColors+xml"/>
  <Override PartName="/ppt/diagrams/quickStyle1.xml" ContentType="application/vnd.openxmlformats-officedocument.drawingml.diagramStyle+xml"/>
  <Override PartName="/ppt/diagrams/layout1.xml" ContentType="application/vnd.openxmlformats-officedocument.drawingml.diagramLayout+xml"/>
  <Override PartName="/ppt/commentAuthors.xml" ContentType="application/vnd.openxmlformats-officedocument.presentationml.commentAuthors+xml"/>
  <Override PartName="/ppt/theme/theme3.xml" ContentType="application/vnd.openxmlformats-officedocument.theme+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489" r:id="rId1"/>
  </p:sldMasterIdLst>
  <p:notesMasterIdLst>
    <p:notesMasterId r:id="rId45"/>
  </p:notesMasterIdLst>
  <p:handoutMasterIdLst>
    <p:handoutMasterId r:id="rId46"/>
  </p:handoutMasterIdLst>
  <p:sldIdLst>
    <p:sldId id="256" r:id="rId2"/>
    <p:sldId id="342" r:id="rId3"/>
    <p:sldId id="690" r:id="rId4"/>
    <p:sldId id="436" r:id="rId5"/>
    <p:sldId id="346" r:id="rId6"/>
    <p:sldId id="481" r:id="rId7"/>
    <p:sldId id="671" r:id="rId8"/>
    <p:sldId id="678" r:id="rId9"/>
    <p:sldId id="672" r:id="rId10"/>
    <p:sldId id="674" r:id="rId11"/>
    <p:sldId id="675" r:id="rId12"/>
    <p:sldId id="679" r:id="rId13"/>
    <p:sldId id="676" r:id="rId14"/>
    <p:sldId id="677" r:id="rId15"/>
    <p:sldId id="692" r:id="rId16"/>
    <p:sldId id="691" r:id="rId17"/>
    <p:sldId id="680" r:id="rId18"/>
    <p:sldId id="681" r:id="rId19"/>
    <p:sldId id="682" r:id="rId20"/>
    <p:sldId id="684" r:id="rId21"/>
    <p:sldId id="683" r:id="rId22"/>
    <p:sldId id="685" r:id="rId23"/>
    <p:sldId id="686" r:id="rId24"/>
    <p:sldId id="670" r:id="rId25"/>
    <p:sldId id="512" r:id="rId26"/>
    <p:sldId id="518" r:id="rId27"/>
    <p:sldId id="687" r:id="rId28"/>
    <p:sldId id="688" r:id="rId29"/>
    <p:sldId id="703" r:id="rId30"/>
    <p:sldId id="689" r:id="rId31"/>
    <p:sldId id="538" r:id="rId32"/>
    <p:sldId id="526" r:id="rId33"/>
    <p:sldId id="572" r:id="rId34"/>
    <p:sldId id="693" r:id="rId35"/>
    <p:sldId id="694" r:id="rId36"/>
    <p:sldId id="695" r:id="rId37"/>
    <p:sldId id="696" r:id="rId38"/>
    <p:sldId id="699" r:id="rId39"/>
    <p:sldId id="701" r:id="rId40"/>
    <p:sldId id="702" r:id="rId41"/>
    <p:sldId id="531" r:id="rId42"/>
    <p:sldId id="532" r:id="rId43"/>
    <p:sldId id="347" r:id="rId4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andy Keltner" initials="" lastIdx="1" clrIdx="0"/>
  <p:cmAuthor id="2" name="sandra.verge" initials="" lastIdx="7" clrIdx="1"/>
  <p:cmAuthor id="3" name="Holberg, Diana (Finance Controller's Office)" initials="HD(CO" lastIdx="11" clrIdx="2">
    <p:extLst>
      <p:ext uri="{19B8F6BF-5375-455C-9EA6-DF929625EA0E}">
        <p15:presenceInfo xmlns:p15="http://schemas.microsoft.com/office/powerpoint/2012/main" userId="S-1-5-21-1906223541-4118949281-2673098279-514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33"/>
    <a:srgbClr val="0000CC"/>
    <a:srgbClr val="008000"/>
    <a:srgbClr val="006699"/>
    <a:srgbClr val="0099CC"/>
    <a:srgbClr val="FF3300"/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4" autoAdjust="0"/>
    <p:restoredTop sz="94554" autoAdjust="0"/>
  </p:normalViewPr>
  <p:slideViewPr>
    <p:cSldViewPr>
      <p:cViewPr varScale="1">
        <p:scale>
          <a:sx n="83" d="100"/>
          <a:sy n="83" d="100"/>
        </p:scale>
        <p:origin x="84" y="13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commentAuthors" Target="commentAuthors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3" Type="http://schemas.openxmlformats.org/officeDocument/2006/relationships/customXml" Target="../customXml/item2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handoutMaster" Target="handoutMasters/handout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656D752-5F0F-4BA2-A81D-01758E0F4916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2350495-1D5A-45BC-8A90-1EA87386896D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 smtClean="0"/>
            <a:t>Data Warehouse</a:t>
          </a:r>
          <a:endParaRPr lang="en-US" dirty="0"/>
        </a:p>
      </dgm:t>
    </dgm:pt>
    <dgm:pt modelId="{C471CE55-0A1F-4D3E-8027-9CD4EA6EE837}" type="parTrans" cxnId="{59FFB26B-FC22-413E-BF11-7B852A422E14}">
      <dgm:prSet/>
      <dgm:spPr/>
      <dgm:t>
        <a:bodyPr/>
        <a:lstStyle/>
        <a:p>
          <a:endParaRPr lang="en-US"/>
        </a:p>
      </dgm:t>
    </dgm:pt>
    <dgm:pt modelId="{00A25F12-BF22-4D8E-958E-E52FD0FF0814}" type="sibTrans" cxnId="{59FFB26B-FC22-413E-BF11-7B852A422E14}">
      <dgm:prSet/>
      <dgm:spPr/>
      <dgm:t>
        <a:bodyPr/>
        <a:lstStyle/>
        <a:p>
          <a:endParaRPr lang="en-US"/>
        </a:p>
      </dgm:t>
    </dgm:pt>
    <dgm:pt modelId="{2D190439-1FAA-4C9E-A6F1-C9F55E1F6CFF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 smtClean="0"/>
            <a:t>Oracle Database</a:t>
          </a:r>
          <a:endParaRPr lang="en-US" dirty="0"/>
        </a:p>
      </dgm:t>
    </dgm:pt>
    <dgm:pt modelId="{8374990F-36E7-4310-8892-1C946EAE9910}" type="parTrans" cxnId="{EFB250DD-D2E5-425D-B613-2F41429991CD}">
      <dgm:prSet/>
      <dgm:spPr/>
      <dgm:t>
        <a:bodyPr/>
        <a:lstStyle/>
        <a:p>
          <a:endParaRPr lang="en-US"/>
        </a:p>
      </dgm:t>
    </dgm:pt>
    <dgm:pt modelId="{AC773CF3-6A7D-41CA-A685-A0B56DA10E97}" type="sibTrans" cxnId="{EFB250DD-D2E5-425D-B613-2F41429991CD}">
      <dgm:prSet/>
      <dgm:spPr/>
      <dgm:t>
        <a:bodyPr/>
        <a:lstStyle/>
        <a:p>
          <a:endParaRPr lang="en-US"/>
        </a:p>
      </dgm:t>
    </dgm:pt>
    <dgm:pt modelId="{D143E994-16F0-4597-BA62-A2D348BF7E05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 smtClean="0"/>
            <a:t>MRDB2 Views</a:t>
          </a:r>
          <a:endParaRPr lang="en-US" dirty="0"/>
        </a:p>
      </dgm:t>
    </dgm:pt>
    <dgm:pt modelId="{735F5BF3-043F-4D1F-9B78-51DF677385A7}" type="parTrans" cxnId="{4CA002CF-E333-4469-A55D-3D1DA66464F1}">
      <dgm:prSet/>
      <dgm:spPr/>
      <dgm:t>
        <a:bodyPr/>
        <a:lstStyle/>
        <a:p>
          <a:endParaRPr lang="en-US"/>
        </a:p>
      </dgm:t>
    </dgm:pt>
    <dgm:pt modelId="{780D639F-0161-42D1-9D0C-105015DC98D8}" type="sibTrans" cxnId="{4CA002CF-E333-4469-A55D-3D1DA66464F1}">
      <dgm:prSet/>
      <dgm:spPr/>
      <dgm:t>
        <a:bodyPr/>
        <a:lstStyle/>
        <a:p>
          <a:endParaRPr lang="en-US"/>
        </a:p>
      </dgm:t>
    </dgm:pt>
    <dgm:pt modelId="{60A56116-E874-43C7-A59D-92E533355094}">
      <dgm:prSet phldrT="[Text]"/>
      <dgm:spPr>
        <a:solidFill>
          <a:srgbClr val="C00000"/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 smtClean="0"/>
            <a:t>EBI:</a:t>
          </a:r>
          <a:br>
            <a:rPr lang="en-US" dirty="0" smtClean="0"/>
          </a:br>
          <a:r>
            <a:rPr lang="en-US" dirty="0" smtClean="0"/>
            <a:t> CMS &amp; BI</a:t>
          </a:r>
          <a:endParaRPr lang="en-US" dirty="0"/>
        </a:p>
      </dgm:t>
    </dgm:pt>
    <dgm:pt modelId="{502B6BD6-7194-4BCC-9A6C-FE0672FA395B}" type="parTrans" cxnId="{F7DBBEA6-9E78-4226-A759-073E8958141D}">
      <dgm:prSet/>
      <dgm:spPr/>
      <dgm:t>
        <a:bodyPr/>
        <a:lstStyle/>
        <a:p>
          <a:endParaRPr lang="en-US"/>
        </a:p>
      </dgm:t>
    </dgm:pt>
    <dgm:pt modelId="{ED68D061-D3C0-4269-843C-D6AD0AE6AD7E}" type="sibTrans" cxnId="{F7DBBEA6-9E78-4226-A759-073E8958141D}">
      <dgm:prSet/>
      <dgm:spPr/>
      <dgm:t>
        <a:bodyPr/>
        <a:lstStyle/>
        <a:p>
          <a:endParaRPr lang="en-US"/>
        </a:p>
      </dgm:t>
    </dgm:pt>
    <dgm:pt modelId="{2D16DBFD-4CE3-4E95-85E3-FBB6541D99C4}">
      <dgm:prSet phldrT="[Text]"/>
      <dgm:spPr>
        <a:solidFill>
          <a:srgbClr val="C00000"/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 smtClean="0"/>
            <a:t>Launchpad</a:t>
          </a:r>
          <a:endParaRPr lang="en-US" dirty="0"/>
        </a:p>
      </dgm:t>
    </dgm:pt>
    <dgm:pt modelId="{943BF07E-40FA-48FA-AF5D-0717B98560D3}" type="parTrans" cxnId="{A0940755-E93E-4590-A1EA-44467D0BAA21}">
      <dgm:prSet/>
      <dgm:spPr/>
      <dgm:t>
        <a:bodyPr/>
        <a:lstStyle/>
        <a:p>
          <a:endParaRPr lang="en-US"/>
        </a:p>
      </dgm:t>
    </dgm:pt>
    <dgm:pt modelId="{74FC4E82-FC16-4487-B4D2-B5D31D3571F9}" type="sibTrans" cxnId="{A0940755-E93E-4590-A1EA-44467D0BAA21}">
      <dgm:prSet/>
      <dgm:spPr/>
      <dgm:t>
        <a:bodyPr/>
        <a:lstStyle/>
        <a:p>
          <a:endParaRPr lang="en-US"/>
        </a:p>
      </dgm:t>
    </dgm:pt>
    <dgm:pt modelId="{D291F3C6-F013-4CD7-885D-1F42B1832E93}">
      <dgm:prSet phldrT="[Text]"/>
      <dgm:spPr>
        <a:solidFill>
          <a:srgbClr val="C00000"/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 smtClean="0"/>
            <a:t>“My Favorites”</a:t>
          </a:r>
          <a:endParaRPr lang="en-US" dirty="0"/>
        </a:p>
      </dgm:t>
    </dgm:pt>
    <dgm:pt modelId="{7B143840-730C-4DC5-96DE-721A392F76CE}" type="parTrans" cxnId="{75DDB733-D249-4AAD-9838-63776EA1E37B}">
      <dgm:prSet/>
      <dgm:spPr/>
      <dgm:t>
        <a:bodyPr/>
        <a:lstStyle/>
        <a:p>
          <a:endParaRPr lang="en-US"/>
        </a:p>
      </dgm:t>
    </dgm:pt>
    <dgm:pt modelId="{6B4A784A-ADDD-4DE5-93EB-416FDC14944A}" type="sibTrans" cxnId="{75DDB733-D249-4AAD-9838-63776EA1E37B}">
      <dgm:prSet/>
      <dgm:spPr/>
      <dgm:t>
        <a:bodyPr/>
        <a:lstStyle/>
        <a:p>
          <a:endParaRPr lang="en-US"/>
        </a:p>
      </dgm:t>
    </dgm:pt>
    <dgm:pt modelId="{B2C4496F-C3F7-4226-A49A-56C1FF04CD14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 smtClean="0"/>
            <a:t>eMARS Reporting: </a:t>
          </a:r>
          <a:br>
            <a:rPr lang="en-US" dirty="0" smtClean="0"/>
          </a:br>
          <a:r>
            <a:rPr lang="en-US" dirty="0" smtClean="0"/>
            <a:t> CMC &amp; </a:t>
          </a:r>
          <a:br>
            <a:rPr lang="en-US" dirty="0" smtClean="0"/>
          </a:br>
          <a:r>
            <a:rPr lang="en-US" dirty="0" smtClean="0"/>
            <a:t> </a:t>
          </a:r>
          <a:r>
            <a:rPr lang="en-US" dirty="0" err="1" smtClean="0"/>
            <a:t>WebI</a:t>
          </a:r>
          <a:endParaRPr lang="en-US" dirty="0"/>
        </a:p>
      </dgm:t>
    </dgm:pt>
    <dgm:pt modelId="{AF368DB8-464B-4ECE-A911-2629C230B7E3}" type="parTrans" cxnId="{CDAC3E4C-DC6B-4119-B92F-7B3A0117B872}">
      <dgm:prSet/>
      <dgm:spPr/>
      <dgm:t>
        <a:bodyPr/>
        <a:lstStyle/>
        <a:p>
          <a:endParaRPr lang="en-US"/>
        </a:p>
      </dgm:t>
    </dgm:pt>
    <dgm:pt modelId="{A64DC74A-2604-4651-9CC6-74A2A396D907}" type="sibTrans" cxnId="{CDAC3E4C-DC6B-4119-B92F-7B3A0117B872}">
      <dgm:prSet/>
      <dgm:spPr/>
      <dgm:t>
        <a:bodyPr/>
        <a:lstStyle/>
        <a:p>
          <a:endParaRPr lang="en-US"/>
        </a:p>
      </dgm:t>
    </dgm:pt>
    <dgm:pt modelId="{481C03DB-12A6-4F91-9467-C00B65E41C45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 smtClean="0"/>
            <a:t>Documents (“Reports”)</a:t>
          </a:r>
          <a:endParaRPr lang="en-US" dirty="0"/>
        </a:p>
      </dgm:t>
    </dgm:pt>
    <dgm:pt modelId="{7D4F5D09-5487-40A2-A391-801E3DCFA114}" type="parTrans" cxnId="{D8665DDC-0D58-4B0E-BCB2-C46C066838EB}">
      <dgm:prSet/>
      <dgm:spPr/>
      <dgm:t>
        <a:bodyPr/>
        <a:lstStyle/>
        <a:p>
          <a:endParaRPr lang="en-US"/>
        </a:p>
      </dgm:t>
    </dgm:pt>
    <dgm:pt modelId="{193FE673-3B16-4585-8033-194E7BA9B086}" type="sibTrans" cxnId="{D8665DDC-0D58-4B0E-BCB2-C46C066838EB}">
      <dgm:prSet/>
      <dgm:spPr/>
      <dgm:t>
        <a:bodyPr/>
        <a:lstStyle/>
        <a:p>
          <a:endParaRPr lang="en-US"/>
        </a:p>
      </dgm:t>
    </dgm:pt>
    <dgm:pt modelId="{B4F88602-09FD-435A-9DD0-27B8C39852DB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 smtClean="0"/>
            <a:t>Query Design</a:t>
          </a:r>
          <a:endParaRPr lang="en-US" dirty="0"/>
        </a:p>
      </dgm:t>
    </dgm:pt>
    <dgm:pt modelId="{95AF2443-06D0-4AC7-94B5-00BC630667E1}" type="parTrans" cxnId="{4A2459A9-26B7-4D13-A7B6-5F542C68F414}">
      <dgm:prSet/>
      <dgm:spPr/>
      <dgm:t>
        <a:bodyPr/>
        <a:lstStyle/>
        <a:p>
          <a:endParaRPr lang="en-US"/>
        </a:p>
      </dgm:t>
    </dgm:pt>
    <dgm:pt modelId="{DBB40140-E227-4D8D-BB32-DAF9AA077EDA}" type="sibTrans" cxnId="{4A2459A9-26B7-4D13-A7B6-5F542C68F414}">
      <dgm:prSet/>
      <dgm:spPr/>
      <dgm:t>
        <a:bodyPr/>
        <a:lstStyle/>
        <a:p>
          <a:endParaRPr lang="en-US"/>
        </a:p>
      </dgm:t>
    </dgm:pt>
    <dgm:pt modelId="{59D82C13-8F7E-4484-BEA5-A4ABC64BFA51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 smtClean="0"/>
            <a:t>Result Objects</a:t>
          </a:r>
          <a:endParaRPr lang="en-US" dirty="0"/>
        </a:p>
      </dgm:t>
    </dgm:pt>
    <dgm:pt modelId="{63826439-79EC-40D6-A630-FB0EA099ABF9}" type="parTrans" cxnId="{CE374DCE-B5AC-4EE1-A039-E11442DE0523}">
      <dgm:prSet/>
      <dgm:spPr/>
      <dgm:t>
        <a:bodyPr/>
        <a:lstStyle/>
        <a:p>
          <a:endParaRPr lang="en-US"/>
        </a:p>
      </dgm:t>
    </dgm:pt>
    <dgm:pt modelId="{786E5824-CE40-4594-AAA6-151CDD07C148}" type="sibTrans" cxnId="{CE374DCE-B5AC-4EE1-A039-E11442DE0523}">
      <dgm:prSet/>
      <dgm:spPr/>
      <dgm:t>
        <a:bodyPr/>
        <a:lstStyle/>
        <a:p>
          <a:endParaRPr lang="en-US"/>
        </a:p>
      </dgm:t>
    </dgm:pt>
    <dgm:pt modelId="{8BA3DF07-F6C2-4640-B565-9F5224A8B1A7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 smtClean="0"/>
            <a:t>Query Filters</a:t>
          </a:r>
          <a:endParaRPr lang="en-US" dirty="0"/>
        </a:p>
      </dgm:t>
    </dgm:pt>
    <dgm:pt modelId="{7B464EB1-E4E5-4D71-93AC-E72F16FD6288}" type="parTrans" cxnId="{14468F5E-25A0-4213-96C8-7FB521D08B56}">
      <dgm:prSet/>
      <dgm:spPr/>
      <dgm:t>
        <a:bodyPr/>
        <a:lstStyle/>
        <a:p>
          <a:endParaRPr lang="en-US"/>
        </a:p>
      </dgm:t>
    </dgm:pt>
    <dgm:pt modelId="{1AAD2E54-B548-4348-A14B-732445C76213}" type="sibTrans" cxnId="{14468F5E-25A0-4213-96C8-7FB521D08B56}">
      <dgm:prSet/>
      <dgm:spPr/>
      <dgm:t>
        <a:bodyPr/>
        <a:lstStyle/>
        <a:p>
          <a:endParaRPr lang="en-US"/>
        </a:p>
      </dgm:t>
    </dgm:pt>
    <dgm:pt modelId="{A795A168-55A9-44B4-A952-F9665F2557A0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 smtClean="0"/>
            <a:t>Scope &amp; Analysis</a:t>
          </a:r>
          <a:endParaRPr lang="en-US" dirty="0"/>
        </a:p>
      </dgm:t>
    </dgm:pt>
    <dgm:pt modelId="{2889BC6A-1A1C-42BE-9949-58767BC6F909}" type="parTrans" cxnId="{481F4CE7-71F1-4EF5-9FDA-32F45B282E29}">
      <dgm:prSet/>
      <dgm:spPr/>
      <dgm:t>
        <a:bodyPr/>
        <a:lstStyle/>
        <a:p>
          <a:endParaRPr lang="en-US"/>
        </a:p>
      </dgm:t>
    </dgm:pt>
    <dgm:pt modelId="{0FACDBB8-2BFE-49DA-A03B-9725FF8DC256}" type="sibTrans" cxnId="{481F4CE7-71F1-4EF5-9FDA-32F45B282E29}">
      <dgm:prSet/>
      <dgm:spPr/>
      <dgm:t>
        <a:bodyPr/>
        <a:lstStyle/>
        <a:p>
          <a:endParaRPr lang="en-US"/>
        </a:p>
      </dgm:t>
    </dgm:pt>
    <dgm:pt modelId="{EDF6FD8D-B11F-4ED8-B164-AAEE3162D25F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 smtClean="0"/>
            <a:t>Report Design</a:t>
          </a:r>
          <a:endParaRPr lang="en-US" dirty="0"/>
        </a:p>
      </dgm:t>
    </dgm:pt>
    <dgm:pt modelId="{16874A06-4C1A-43A5-8F5A-CF4B243970F1}" type="parTrans" cxnId="{B4B81EFC-5033-4C9F-8A6A-4A99AD99A76C}">
      <dgm:prSet/>
      <dgm:spPr/>
      <dgm:t>
        <a:bodyPr/>
        <a:lstStyle/>
        <a:p>
          <a:endParaRPr lang="en-US"/>
        </a:p>
      </dgm:t>
    </dgm:pt>
    <dgm:pt modelId="{BC79AC0A-32BC-4F0D-ADDE-F8267DAE6808}" type="sibTrans" cxnId="{B4B81EFC-5033-4C9F-8A6A-4A99AD99A76C}">
      <dgm:prSet/>
      <dgm:spPr/>
      <dgm:t>
        <a:bodyPr/>
        <a:lstStyle/>
        <a:p>
          <a:endParaRPr lang="en-US"/>
        </a:p>
      </dgm:t>
    </dgm:pt>
    <dgm:pt modelId="{A55B7024-0C56-433E-BA6E-D17BF731FCFD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 smtClean="0"/>
            <a:t>Page Layout &amp; Formatting</a:t>
          </a:r>
          <a:endParaRPr lang="en-US" dirty="0"/>
        </a:p>
      </dgm:t>
    </dgm:pt>
    <dgm:pt modelId="{E2BEB4B0-A870-4539-81A2-D6FCB398BEED}" type="parTrans" cxnId="{B6A0138F-AB5E-4E06-927B-1B0FE20AEEDF}">
      <dgm:prSet/>
      <dgm:spPr/>
      <dgm:t>
        <a:bodyPr/>
        <a:lstStyle/>
        <a:p>
          <a:endParaRPr lang="en-US"/>
        </a:p>
      </dgm:t>
    </dgm:pt>
    <dgm:pt modelId="{E798BBD4-D2D2-44C5-A4E0-40C02B79BF2B}" type="sibTrans" cxnId="{B6A0138F-AB5E-4E06-927B-1B0FE20AEEDF}">
      <dgm:prSet/>
      <dgm:spPr/>
      <dgm:t>
        <a:bodyPr/>
        <a:lstStyle/>
        <a:p>
          <a:endParaRPr lang="en-US"/>
        </a:p>
      </dgm:t>
    </dgm:pt>
    <dgm:pt modelId="{D29B7B02-1FA3-420F-BAA1-1A32F51E33EE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 smtClean="0"/>
            <a:t>Headers / Footers</a:t>
          </a:r>
          <a:endParaRPr lang="en-US" dirty="0"/>
        </a:p>
      </dgm:t>
    </dgm:pt>
    <dgm:pt modelId="{B38DDC46-BBDC-476D-9128-E9FB305B3533}" type="parTrans" cxnId="{B9B7FE31-54CD-4576-AB53-55BDA800D3C1}">
      <dgm:prSet/>
      <dgm:spPr/>
      <dgm:t>
        <a:bodyPr/>
        <a:lstStyle/>
        <a:p>
          <a:endParaRPr lang="en-US"/>
        </a:p>
      </dgm:t>
    </dgm:pt>
    <dgm:pt modelId="{620C9C80-57F8-4345-87E8-08BCD62CF378}" type="sibTrans" cxnId="{B9B7FE31-54CD-4576-AB53-55BDA800D3C1}">
      <dgm:prSet/>
      <dgm:spPr/>
      <dgm:t>
        <a:bodyPr/>
        <a:lstStyle/>
        <a:p>
          <a:endParaRPr lang="en-US"/>
        </a:p>
      </dgm:t>
    </dgm:pt>
    <dgm:pt modelId="{BB447E17-3D98-43F7-9181-2790800A24E7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 smtClean="0"/>
            <a:t>Sections / Breaks</a:t>
          </a:r>
          <a:endParaRPr lang="en-US" dirty="0"/>
        </a:p>
      </dgm:t>
    </dgm:pt>
    <dgm:pt modelId="{9ACB9F59-3DC6-4EA7-BB18-0838B8E7A4CC}" type="parTrans" cxnId="{F98B6F43-09AF-4209-80B4-9E91F6F2BD28}">
      <dgm:prSet/>
      <dgm:spPr/>
      <dgm:t>
        <a:bodyPr/>
        <a:lstStyle/>
        <a:p>
          <a:endParaRPr lang="en-US"/>
        </a:p>
      </dgm:t>
    </dgm:pt>
    <dgm:pt modelId="{DFC955DB-3507-4A35-9003-7A8825FB944C}" type="sibTrans" cxnId="{F98B6F43-09AF-4209-80B4-9E91F6F2BD28}">
      <dgm:prSet/>
      <dgm:spPr/>
      <dgm:t>
        <a:bodyPr/>
        <a:lstStyle/>
        <a:p>
          <a:endParaRPr lang="en-US"/>
        </a:p>
      </dgm:t>
    </dgm:pt>
    <dgm:pt modelId="{FF0A4651-5D65-4785-BABF-32EE2A5E2608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 smtClean="0"/>
            <a:t>Tables of Data</a:t>
          </a:r>
          <a:endParaRPr lang="en-US" dirty="0"/>
        </a:p>
      </dgm:t>
    </dgm:pt>
    <dgm:pt modelId="{E5134687-CF03-4C5E-A917-E408F4F35F58}" type="parTrans" cxnId="{ADC275B0-3CD4-4BE4-B83A-71304FDEB5BB}">
      <dgm:prSet/>
      <dgm:spPr/>
      <dgm:t>
        <a:bodyPr/>
        <a:lstStyle/>
        <a:p>
          <a:endParaRPr lang="en-US"/>
        </a:p>
      </dgm:t>
    </dgm:pt>
    <dgm:pt modelId="{F726FDC2-B9F0-4B3F-9A27-5E81704034B4}" type="sibTrans" cxnId="{ADC275B0-3CD4-4BE4-B83A-71304FDEB5BB}">
      <dgm:prSet/>
      <dgm:spPr/>
      <dgm:t>
        <a:bodyPr/>
        <a:lstStyle/>
        <a:p>
          <a:endParaRPr lang="en-US"/>
        </a:p>
      </dgm:t>
    </dgm:pt>
    <dgm:pt modelId="{A2B6AE6F-D5EB-4157-A6B8-48B2C31B9989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 smtClean="0"/>
            <a:t>Report Tabs</a:t>
          </a:r>
          <a:endParaRPr lang="en-US" dirty="0"/>
        </a:p>
      </dgm:t>
    </dgm:pt>
    <dgm:pt modelId="{710AF90B-DF9A-48EB-95AD-99533039AB4E}" type="parTrans" cxnId="{D7E3074A-8CBB-4EDE-9DB8-A7063ABFE2BB}">
      <dgm:prSet/>
      <dgm:spPr/>
      <dgm:t>
        <a:bodyPr/>
        <a:lstStyle/>
        <a:p>
          <a:endParaRPr lang="en-US"/>
        </a:p>
      </dgm:t>
    </dgm:pt>
    <dgm:pt modelId="{8BAE1BA9-49ED-42DC-B7F8-5F91F9B7CB55}" type="sibTrans" cxnId="{D7E3074A-8CBB-4EDE-9DB8-A7063ABFE2BB}">
      <dgm:prSet/>
      <dgm:spPr/>
      <dgm:t>
        <a:bodyPr/>
        <a:lstStyle/>
        <a:p>
          <a:endParaRPr lang="en-US"/>
        </a:p>
      </dgm:t>
    </dgm:pt>
    <dgm:pt modelId="{F2E31E5F-B70C-46A6-B4EA-8DF0EE15DB72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 smtClean="0"/>
            <a:t>eMARS Reporting Security</a:t>
          </a:r>
          <a:endParaRPr lang="en-US" dirty="0"/>
        </a:p>
      </dgm:t>
    </dgm:pt>
    <dgm:pt modelId="{15B4CDC2-3671-412B-8835-EDAB3D5B923A}" type="parTrans" cxnId="{2DFD4E57-9A14-422C-A47D-C1791249A11B}">
      <dgm:prSet/>
      <dgm:spPr/>
      <dgm:t>
        <a:bodyPr/>
        <a:lstStyle/>
        <a:p>
          <a:endParaRPr lang="en-US"/>
        </a:p>
      </dgm:t>
    </dgm:pt>
    <dgm:pt modelId="{ABDB1071-F488-4746-94B6-AAB2207C230E}" type="sibTrans" cxnId="{2DFD4E57-9A14-422C-A47D-C1791249A11B}">
      <dgm:prSet/>
      <dgm:spPr/>
      <dgm:t>
        <a:bodyPr/>
        <a:lstStyle/>
        <a:p>
          <a:endParaRPr lang="en-US"/>
        </a:p>
      </dgm:t>
    </dgm:pt>
    <dgm:pt modelId="{2E1EDA97-4E45-489A-9F2D-551877AED3B7}">
      <dgm:prSet phldrT="[Text]"/>
      <dgm:spPr>
        <a:solidFill>
          <a:srgbClr val="C00000"/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 smtClean="0"/>
            <a:t>“Inbox”</a:t>
          </a:r>
          <a:endParaRPr lang="en-US" dirty="0"/>
        </a:p>
      </dgm:t>
    </dgm:pt>
    <dgm:pt modelId="{51F1CD28-D68F-4176-8A95-3966F4DFF258}" type="parTrans" cxnId="{EC73BA10-81D3-451B-8ADA-DC64EF8516BF}">
      <dgm:prSet/>
      <dgm:spPr/>
      <dgm:t>
        <a:bodyPr/>
        <a:lstStyle/>
        <a:p>
          <a:endParaRPr lang="en-US"/>
        </a:p>
      </dgm:t>
    </dgm:pt>
    <dgm:pt modelId="{1871D314-0904-4CF8-AE58-636AA4DCCF4B}" type="sibTrans" cxnId="{EC73BA10-81D3-451B-8ADA-DC64EF8516BF}">
      <dgm:prSet/>
      <dgm:spPr/>
      <dgm:t>
        <a:bodyPr/>
        <a:lstStyle/>
        <a:p>
          <a:endParaRPr lang="en-US"/>
        </a:p>
      </dgm:t>
    </dgm:pt>
    <dgm:pt modelId="{02B0905F-B1C9-4A02-B0E9-1491DFE8BF59}">
      <dgm:prSet phldrT="[Text]"/>
      <dgm:spPr>
        <a:solidFill>
          <a:srgbClr val="C00000"/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 smtClean="0"/>
            <a:t>EBI Accounts</a:t>
          </a:r>
          <a:endParaRPr lang="en-US" dirty="0"/>
        </a:p>
      </dgm:t>
    </dgm:pt>
    <dgm:pt modelId="{8CD027E1-86D1-4C0C-814B-8DF7FF68845D}" type="parTrans" cxnId="{C003EDFD-E414-4F95-B308-E63099EA3CD2}">
      <dgm:prSet/>
      <dgm:spPr/>
      <dgm:t>
        <a:bodyPr/>
        <a:lstStyle/>
        <a:p>
          <a:endParaRPr lang="en-US"/>
        </a:p>
      </dgm:t>
    </dgm:pt>
    <dgm:pt modelId="{3FD93879-E8D0-40C1-B78B-10399B56456E}" type="sibTrans" cxnId="{C003EDFD-E414-4F95-B308-E63099EA3CD2}">
      <dgm:prSet/>
      <dgm:spPr/>
      <dgm:t>
        <a:bodyPr/>
        <a:lstStyle/>
        <a:p>
          <a:endParaRPr lang="en-US"/>
        </a:p>
      </dgm:t>
    </dgm:pt>
    <dgm:pt modelId="{0D71A464-892B-4BCA-A16A-0EEF4E66C3DC}">
      <dgm:prSet phldrT="[Text]"/>
      <dgm:spPr>
        <a:solidFill>
          <a:srgbClr val="C00000"/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 smtClean="0"/>
            <a:t>Other App Security</a:t>
          </a:r>
          <a:br>
            <a:rPr lang="en-US" dirty="0" smtClean="0"/>
          </a:br>
          <a:r>
            <a:rPr lang="en-US" dirty="0" smtClean="0"/>
            <a:t>(e.g., FAS3, KBUD, etc.)</a:t>
          </a:r>
          <a:endParaRPr lang="en-US" dirty="0"/>
        </a:p>
      </dgm:t>
    </dgm:pt>
    <dgm:pt modelId="{484C919F-C61B-4056-ACE8-CEA5FDFEB18D}" type="parTrans" cxnId="{6685FFF8-348D-460C-9608-B5634CC96E8E}">
      <dgm:prSet/>
      <dgm:spPr/>
      <dgm:t>
        <a:bodyPr/>
        <a:lstStyle/>
        <a:p>
          <a:endParaRPr lang="en-US"/>
        </a:p>
      </dgm:t>
    </dgm:pt>
    <dgm:pt modelId="{B03E4692-551B-4B43-854F-1F1188872FDD}" type="sibTrans" cxnId="{6685FFF8-348D-460C-9608-B5634CC96E8E}">
      <dgm:prSet/>
      <dgm:spPr/>
      <dgm:t>
        <a:bodyPr/>
        <a:lstStyle/>
        <a:p>
          <a:endParaRPr lang="en-US"/>
        </a:p>
      </dgm:t>
    </dgm:pt>
    <dgm:pt modelId="{CF0F6938-B8BB-4975-9A28-E23ADEB95698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 smtClean="0"/>
            <a:t>Data Merges</a:t>
          </a:r>
          <a:endParaRPr lang="en-US" dirty="0"/>
        </a:p>
      </dgm:t>
    </dgm:pt>
    <dgm:pt modelId="{5BA9B5B9-4C15-4E9C-9D0C-C86777B7327A}" type="parTrans" cxnId="{619FBAF9-0D8B-4CDE-A119-EA90EB9DCD30}">
      <dgm:prSet/>
      <dgm:spPr/>
      <dgm:t>
        <a:bodyPr/>
        <a:lstStyle/>
        <a:p>
          <a:endParaRPr lang="en-US"/>
        </a:p>
      </dgm:t>
    </dgm:pt>
    <dgm:pt modelId="{2309101A-4B4B-4D2E-BCB1-F972623F9850}" type="sibTrans" cxnId="{619FBAF9-0D8B-4CDE-A119-EA90EB9DCD30}">
      <dgm:prSet/>
      <dgm:spPr/>
      <dgm:t>
        <a:bodyPr/>
        <a:lstStyle/>
        <a:p>
          <a:endParaRPr lang="en-US"/>
        </a:p>
      </dgm:t>
    </dgm:pt>
    <dgm:pt modelId="{4E92BFE5-5CEA-48E0-9352-A8991B6E2A72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 smtClean="0"/>
            <a:t>Combined Queries</a:t>
          </a:r>
          <a:endParaRPr lang="en-US" dirty="0"/>
        </a:p>
      </dgm:t>
    </dgm:pt>
    <dgm:pt modelId="{3CC80C77-A071-458F-82A7-6D878C4141F7}" type="parTrans" cxnId="{A9F4107E-6DC1-41BD-9B8C-D4BCD0CB5D4D}">
      <dgm:prSet/>
      <dgm:spPr/>
      <dgm:t>
        <a:bodyPr/>
        <a:lstStyle/>
        <a:p>
          <a:endParaRPr lang="en-US"/>
        </a:p>
      </dgm:t>
    </dgm:pt>
    <dgm:pt modelId="{92D2AB3C-E484-4E37-B587-4D20EB47DE3A}" type="sibTrans" cxnId="{A9F4107E-6DC1-41BD-9B8C-D4BCD0CB5D4D}">
      <dgm:prSet/>
      <dgm:spPr/>
      <dgm:t>
        <a:bodyPr/>
        <a:lstStyle/>
        <a:p>
          <a:endParaRPr lang="en-US"/>
        </a:p>
      </dgm:t>
    </dgm:pt>
    <dgm:pt modelId="{DF1F6A13-1E11-464B-928F-BF74A65FC70B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 smtClean="0"/>
            <a:t>Query Properties</a:t>
          </a:r>
          <a:endParaRPr lang="en-US" dirty="0"/>
        </a:p>
      </dgm:t>
    </dgm:pt>
    <dgm:pt modelId="{513FCAFE-7087-4590-97A5-8FAC39DDE76A}" type="parTrans" cxnId="{51D04E2E-8849-40E5-9B58-3195D3E280E5}">
      <dgm:prSet/>
      <dgm:spPr/>
      <dgm:t>
        <a:bodyPr/>
        <a:lstStyle/>
        <a:p>
          <a:endParaRPr lang="en-US"/>
        </a:p>
      </dgm:t>
    </dgm:pt>
    <dgm:pt modelId="{5DE01079-6038-48B6-959E-E4CF67332225}" type="sibTrans" cxnId="{51D04E2E-8849-40E5-9B58-3195D3E280E5}">
      <dgm:prSet/>
      <dgm:spPr/>
      <dgm:t>
        <a:bodyPr/>
        <a:lstStyle/>
        <a:p>
          <a:endParaRPr lang="en-US"/>
        </a:p>
      </dgm:t>
    </dgm:pt>
    <dgm:pt modelId="{91991D04-3119-42E3-8C0F-FCE3C76882BA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 smtClean="0"/>
            <a:t>Folders</a:t>
          </a:r>
          <a:endParaRPr lang="en-US" dirty="0"/>
        </a:p>
      </dgm:t>
    </dgm:pt>
    <dgm:pt modelId="{9515DB4E-0536-4C5F-B867-CFAC05E07088}" type="parTrans" cxnId="{97767356-1D90-47F4-9AA4-1440ADC9BC66}">
      <dgm:prSet/>
      <dgm:spPr/>
      <dgm:t>
        <a:bodyPr/>
        <a:lstStyle/>
        <a:p>
          <a:endParaRPr lang="en-US"/>
        </a:p>
      </dgm:t>
    </dgm:pt>
    <dgm:pt modelId="{EEE20998-9240-4BE9-A6ED-A2B1BDD360A5}" type="sibTrans" cxnId="{97767356-1D90-47F4-9AA4-1440ADC9BC66}">
      <dgm:prSet/>
      <dgm:spPr/>
      <dgm:t>
        <a:bodyPr/>
        <a:lstStyle/>
        <a:p>
          <a:endParaRPr lang="en-US"/>
        </a:p>
      </dgm:t>
    </dgm:pt>
    <dgm:pt modelId="{B82900E1-10C6-4B70-9972-CE712F8A125B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 smtClean="0"/>
            <a:t>Universes</a:t>
          </a:r>
          <a:endParaRPr lang="en-US" dirty="0"/>
        </a:p>
      </dgm:t>
    </dgm:pt>
    <dgm:pt modelId="{BB94E7A1-53AC-4511-8F40-AEA99791D9A8}" type="parTrans" cxnId="{E73A4C08-FCCE-44E8-A9C0-2C0F8982E174}">
      <dgm:prSet/>
      <dgm:spPr/>
      <dgm:t>
        <a:bodyPr/>
        <a:lstStyle/>
        <a:p>
          <a:endParaRPr lang="en-US"/>
        </a:p>
      </dgm:t>
    </dgm:pt>
    <dgm:pt modelId="{54AFFFFB-61EE-42EB-A185-736AAD529634}" type="sibTrans" cxnId="{E73A4C08-FCCE-44E8-A9C0-2C0F8982E174}">
      <dgm:prSet/>
      <dgm:spPr/>
      <dgm:t>
        <a:bodyPr/>
        <a:lstStyle/>
        <a:p>
          <a:endParaRPr lang="en-US"/>
        </a:p>
      </dgm:t>
    </dgm:pt>
    <dgm:pt modelId="{EBF67C5D-18EC-4024-9EC1-1FFFD0E8D284}">
      <dgm:prSet phldrT="[Text]"/>
      <dgm:spPr>
        <a:solidFill>
          <a:srgbClr val="C00000"/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 smtClean="0"/>
            <a:t>Scheduling</a:t>
          </a:r>
          <a:endParaRPr lang="en-US" dirty="0"/>
        </a:p>
      </dgm:t>
    </dgm:pt>
    <dgm:pt modelId="{9B98BC56-7352-4062-97A2-8E3ADAC28078}" type="parTrans" cxnId="{C3FDEF9C-8484-4306-99C5-16C3D6DE7E0B}">
      <dgm:prSet/>
      <dgm:spPr/>
      <dgm:t>
        <a:bodyPr/>
        <a:lstStyle/>
        <a:p>
          <a:endParaRPr lang="en-US"/>
        </a:p>
      </dgm:t>
    </dgm:pt>
    <dgm:pt modelId="{1618DEC9-605D-403A-88C1-64360F2F1DFA}" type="sibTrans" cxnId="{C3FDEF9C-8484-4306-99C5-16C3D6DE7E0B}">
      <dgm:prSet/>
      <dgm:spPr/>
      <dgm:t>
        <a:bodyPr/>
        <a:lstStyle/>
        <a:p>
          <a:endParaRPr lang="en-US"/>
        </a:p>
      </dgm:t>
    </dgm:pt>
    <dgm:pt modelId="{05C71802-27D8-4841-9EC7-488A7956ABD8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 smtClean="0"/>
            <a:t>eMARS Data (via nightly ETLs)</a:t>
          </a:r>
          <a:endParaRPr lang="en-US" dirty="0"/>
        </a:p>
      </dgm:t>
    </dgm:pt>
    <dgm:pt modelId="{C44AD2BC-A70F-426B-9A76-36C39D36E53A}" type="parTrans" cxnId="{BEE6DA92-D1A3-4A94-9AD9-6150C8125FF2}">
      <dgm:prSet/>
      <dgm:spPr/>
      <dgm:t>
        <a:bodyPr/>
        <a:lstStyle/>
        <a:p>
          <a:endParaRPr lang="en-US"/>
        </a:p>
      </dgm:t>
    </dgm:pt>
    <dgm:pt modelId="{3E16807E-3D39-42C3-8217-9D086118F56B}" type="sibTrans" cxnId="{BEE6DA92-D1A3-4A94-9AD9-6150C8125FF2}">
      <dgm:prSet/>
      <dgm:spPr/>
      <dgm:t>
        <a:bodyPr/>
        <a:lstStyle/>
        <a:p>
          <a:endParaRPr lang="en-US"/>
        </a:p>
      </dgm:t>
    </dgm:pt>
    <dgm:pt modelId="{21498CA6-BA73-4279-9A57-962CF5FFAF53}" type="pres">
      <dgm:prSet presAssocID="{C656D752-5F0F-4BA2-A81D-01758E0F4916}" presName="Name0" presStyleCnt="0">
        <dgm:presLayoutVars>
          <dgm:dir val="rev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74B0FBC-2A6A-41BA-B3F9-AE1D218BDA03}" type="pres">
      <dgm:prSet presAssocID="{02350495-1D5A-45BC-8A90-1EA87386896D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72B071F-D26F-436E-B96B-C73714FB67D0}" type="pres">
      <dgm:prSet presAssocID="{00A25F12-BF22-4D8E-958E-E52FD0FF0814}" presName="sibTrans" presStyleCnt="0"/>
      <dgm:spPr/>
    </dgm:pt>
    <dgm:pt modelId="{747DF6F5-8E97-48B6-86C8-38A3A085859A}" type="pres">
      <dgm:prSet presAssocID="{60A56116-E874-43C7-A59D-92E533355094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C78664-CB26-4F42-B1B0-394A9C603AEA}" type="pres">
      <dgm:prSet presAssocID="{ED68D061-D3C0-4269-843C-D6AD0AE6AD7E}" presName="sibTrans" presStyleCnt="0"/>
      <dgm:spPr/>
    </dgm:pt>
    <dgm:pt modelId="{4EF2180A-66D2-4BC3-9C43-9AA4CECA468B}" type="pres">
      <dgm:prSet presAssocID="{B2C4496F-C3F7-4226-A49A-56C1FF04CD14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D0D897-F1E0-43D6-A2F5-A869AB646832}" type="pres">
      <dgm:prSet presAssocID="{A64DC74A-2604-4651-9CC6-74A2A396D907}" presName="sibTrans" presStyleCnt="0"/>
      <dgm:spPr/>
    </dgm:pt>
    <dgm:pt modelId="{75D5980E-3B8C-433C-8579-0E748BA44D22}" type="pres">
      <dgm:prSet presAssocID="{B4F88602-09FD-435A-9DD0-27B8C39852DB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932F9C-FF65-49D9-8112-73B6D3912B69}" type="pres">
      <dgm:prSet presAssocID="{DBB40140-E227-4D8D-BB32-DAF9AA077EDA}" presName="sibTrans" presStyleCnt="0"/>
      <dgm:spPr/>
    </dgm:pt>
    <dgm:pt modelId="{BB40C501-7577-4EEA-88A4-FABC0169BBAA}" type="pres">
      <dgm:prSet presAssocID="{EDF6FD8D-B11F-4ED8-B164-AAEE3162D25F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EE6DA92-D1A3-4A94-9AD9-6150C8125FF2}" srcId="{02350495-1D5A-45BC-8A90-1EA87386896D}" destId="{05C71802-27D8-4841-9EC7-488A7956ABD8}" srcOrd="1" destOrd="0" parTransId="{C44AD2BC-A70F-426B-9A76-36C39D36E53A}" sibTransId="{3E16807E-3D39-42C3-8217-9D086118F56B}"/>
    <dgm:cxn modelId="{99B31EA6-E057-4D7E-96C9-735EC677FFAC}" type="presOf" srcId="{4E92BFE5-5CEA-48E0-9352-A8991B6E2A72}" destId="{75D5980E-3B8C-433C-8579-0E748BA44D22}" srcOrd="0" destOrd="5" presId="urn:microsoft.com/office/officeart/2005/8/layout/hList6"/>
    <dgm:cxn modelId="{C003EDFD-E414-4F95-B308-E63099EA3CD2}" srcId="{60A56116-E874-43C7-A59D-92E533355094}" destId="{02B0905F-B1C9-4A02-B0E9-1491DFE8BF59}" srcOrd="4" destOrd="0" parTransId="{8CD027E1-86D1-4C0C-814B-8DF7FF68845D}" sibTransId="{3FD93879-E8D0-40C1-B78B-10399B56456E}"/>
    <dgm:cxn modelId="{647A5538-B627-4FB9-8115-9907A7BACF19}" type="presOf" srcId="{D29B7B02-1FA3-420F-BAA1-1A32F51E33EE}" destId="{BB40C501-7577-4EEA-88A4-FABC0169BBAA}" srcOrd="0" destOrd="4" presId="urn:microsoft.com/office/officeart/2005/8/layout/hList6"/>
    <dgm:cxn modelId="{619FBAF9-0D8B-4CDE-A119-EA90EB9DCD30}" srcId="{EDF6FD8D-B11F-4ED8-B164-AAEE3162D25F}" destId="{CF0F6938-B8BB-4975-9A28-E23ADEB95698}" srcOrd="0" destOrd="0" parTransId="{5BA9B5B9-4C15-4E9C-9D0C-C86777B7327A}" sibTransId="{2309101A-4B4B-4D2E-BCB1-F972623F9850}"/>
    <dgm:cxn modelId="{F6C36F32-C02C-4B1A-89F9-8FBDC719F769}" type="presOf" srcId="{BB447E17-3D98-43F7-9181-2790800A24E7}" destId="{BB40C501-7577-4EEA-88A4-FABC0169BBAA}" srcOrd="0" destOrd="5" presId="urn:microsoft.com/office/officeart/2005/8/layout/hList6"/>
    <dgm:cxn modelId="{CE374DCE-B5AC-4EE1-A039-E11442DE0523}" srcId="{B4F88602-09FD-435A-9DD0-27B8C39852DB}" destId="{59D82C13-8F7E-4484-BEA5-A4ABC64BFA51}" srcOrd="0" destOrd="0" parTransId="{63826439-79EC-40D6-A630-FB0EA099ABF9}" sibTransId="{786E5824-CE40-4594-AAA6-151CDD07C148}"/>
    <dgm:cxn modelId="{D8665DDC-0D58-4B0E-BCB2-C46C066838EB}" srcId="{B2C4496F-C3F7-4226-A49A-56C1FF04CD14}" destId="{481C03DB-12A6-4F91-9467-C00B65E41C45}" srcOrd="0" destOrd="0" parTransId="{7D4F5D09-5487-40A2-A391-801E3DCFA114}" sibTransId="{193FE673-3B16-4585-8033-194E7BA9B086}"/>
    <dgm:cxn modelId="{97767356-1D90-47F4-9AA4-1440ADC9BC66}" srcId="{B2C4496F-C3F7-4226-A49A-56C1FF04CD14}" destId="{91991D04-3119-42E3-8C0F-FCE3C76882BA}" srcOrd="1" destOrd="0" parTransId="{9515DB4E-0536-4C5F-B867-CFAC05E07088}" sibTransId="{EEE20998-9240-4BE9-A6ED-A2B1BDD360A5}"/>
    <dgm:cxn modelId="{14468F5E-25A0-4213-96C8-7FB521D08B56}" srcId="{B4F88602-09FD-435A-9DD0-27B8C39852DB}" destId="{8BA3DF07-F6C2-4640-B565-9F5224A8B1A7}" srcOrd="1" destOrd="0" parTransId="{7B464EB1-E4E5-4D71-93AC-E72F16FD6288}" sibTransId="{1AAD2E54-B548-4348-A14B-732445C76213}"/>
    <dgm:cxn modelId="{4A2459A9-26B7-4D13-A7B6-5F542C68F414}" srcId="{C656D752-5F0F-4BA2-A81D-01758E0F4916}" destId="{B4F88602-09FD-435A-9DD0-27B8C39852DB}" srcOrd="3" destOrd="0" parTransId="{95AF2443-06D0-4AC7-94B5-00BC630667E1}" sibTransId="{DBB40140-E227-4D8D-BB32-DAF9AA077EDA}"/>
    <dgm:cxn modelId="{E138380E-29B8-49E3-B80E-F3A3E1E83E59}" type="presOf" srcId="{05C71802-27D8-4841-9EC7-488A7956ABD8}" destId="{C74B0FBC-2A6A-41BA-B3F9-AE1D218BDA03}" srcOrd="0" destOrd="2" presId="urn:microsoft.com/office/officeart/2005/8/layout/hList6"/>
    <dgm:cxn modelId="{B570FAE9-880B-4B4E-80E2-8FDDAD8976E4}" type="presOf" srcId="{A795A168-55A9-44B4-A952-F9665F2557A0}" destId="{75D5980E-3B8C-433C-8579-0E748BA44D22}" srcOrd="0" destOrd="3" presId="urn:microsoft.com/office/officeart/2005/8/layout/hList6"/>
    <dgm:cxn modelId="{E73A4C08-FCCE-44E8-A9C0-2C0F8982E174}" srcId="{B2C4496F-C3F7-4226-A49A-56C1FF04CD14}" destId="{B82900E1-10C6-4B70-9972-CE712F8A125B}" srcOrd="2" destOrd="0" parTransId="{BB94E7A1-53AC-4511-8F40-AEA99791D9A8}" sibTransId="{54AFFFFB-61EE-42EB-A185-736AAD529634}"/>
    <dgm:cxn modelId="{2E3B7255-433D-4D5C-ACEA-52B493D748AE}" type="presOf" srcId="{8BA3DF07-F6C2-4640-B565-9F5224A8B1A7}" destId="{75D5980E-3B8C-433C-8579-0E748BA44D22}" srcOrd="0" destOrd="2" presId="urn:microsoft.com/office/officeart/2005/8/layout/hList6"/>
    <dgm:cxn modelId="{EFB250DD-D2E5-425D-B613-2F41429991CD}" srcId="{02350495-1D5A-45BC-8A90-1EA87386896D}" destId="{2D190439-1FAA-4C9E-A6F1-C9F55E1F6CFF}" srcOrd="0" destOrd="0" parTransId="{8374990F-36E7-4310-8892-1C946EAE9910}" sibTransId="{AC773CF3-6A7D-41CA-A685-A0B56DA10E97}"/>
    <dgm:cxn modelId="{31242AA7-EC79-440A-A6A7-73D8BC10B770}" type="presOf" srcId="{59D82C13-8F7E-4484-BEA5-A4ABC64BFA51}" destId="{75D5980E-3B8C-433C-8579-0E748BA44D22}" srcOrd="0" destOrd="1" presId="urn:microsoft.com/office/officeart/2005/8/layout/hList6"/>
    <dgm:cxn modelId="{6BE1EC23-F234-4609-A026-D70349C7717D}" type="presOf" srcId="{EBF67C5D-18EC-4024-9EC1-1FFFD0E8D284}" destId="{747DF6F5-8E97-48B6-86C8-38A3A085859A}" srcOrd="0" destOrd="2" presId="urn:microsoft.com/office/officeart/2005/8/layout/hList6"/>
    <dgm:cxn modelId="{A498DDDC-E33C-4A4D-A81E-54C067440FB0}" type="presOf" srcId="{02350495-1D5A-45BC-8A90-1EA87386896D}" destId="{C74B0FBC-2A6A-41BA-B3F9-AE1D218BDA03}" srcOrd="0" destOrd="0" presId="urn:microsoft.com/office/officeart/2005/8/layout/hList6"/>
    <dgm:cxn modelId="{CDAC3E4C-DC6B-4119-B92F-7B3A0117B872}" srcId="{C656D752-5F0F-4BA2-A81D-01758E0F4916}" destId="{B2C4496F-C3F7-4226-A49A-56C1FF04CD14}" srcOrd="2" destOrd="0" parTransId="{AF368DB8-464B-4ECE-A911-2629C230B7E3}" sibTransId="{A64DC74A-2604-4651-9CC6-74A2A396D907}"/>
    <dgm:cxn modelId="{B9B7FE31-54CD-4576-AB53-55BDA800D3C1}" srcId="{EDF6FD8D-B11F-4ED8-B164-AAEE3162D25F}" destId="{D29B7B02-1FA3-420F-BAA1-1A32F51E33EE}" srcOrd="3" destOrd="0" parTransId="{B38DDC46-BBDC-476D-9128-E9FB305B3533}" sibTransId="{620C9C80-57F8-4345-87E8-08BCD62CF378}"/>
    <dgm:cxn modelId="{A0940755-E93E-4590-A1EA-44467D0BAA21}" srcId="{60A56116-E874-43C7-A59D-92E533355094}" destId="{2D16DBFD-4CE3-4E95-85E3-FBB6541D99C4}" srcOrd="0" destOrd="0" parTransId="{943BF07E-40FA-48FA-AF5D-0717B98560D3}" sibTransId="{74FC4E82-FC16-4487-B4D2-B5D31D3571F9}"/>
    <dgm:cxn modelId="{481F4CE7-71F1-4EF5-9FDA-32F45B282E29}" srcId="{B4F88602-09FD-435A-9DD0-27B8C39852DB}" destId="{A795A168-55A9-44B4-A952-F9665F2557A0}" srcOrd="2" destOrd="0" parTransId="{2889BC6A-1A1C-42BE-9949-58767BC6F909}" sibTransId="{0FACDBB8-2BFE-49DA-A03B-9725FF8DC256}"/>
    <dgm:cxn modelId="{F7DBBEA6-9E78-4226-A759-073E8958141D}" srcId="{C656D752-5F0F-4BA2-A81D-01758E0F4916}" destId="{60A56116-E874-43C7-A59D-92E533355094}" srcOrd="1" destOrd="0" parTransId="{502B6BD6-7194-4BCC-9A6C-FE0672FA395B}" sibTransId="{ED68D061-D3C0-4269-843C-D6AD0AE6AD7E}"/>
    <dgm:cxn modelId="{115E8CC6-09CA-45B9-AE98-83EC4335DB7C}" type="presOf" srcId="{D143E994-16F0-4597-BA62-A2D348BF7E05}" destId="{C74B0FBC-2A6A-41BA-B3F9-AE1D218BDA03}" srcOrd="0" destOrd="3" presId="urn:microsoft.com/office/officeart/2005/8/layout/hList6"/>
    <dgm:cxn modelId="{F98B6F43-09AF-4209-80B4-9E91F6F2BD28}" srcId="{EDF6FD8D-B11F-4ED8-B164-AAEE3162D25F}" destId="{BB447E17-3D98-43F7-9181-2790800A24E7}" srcOrd="4" destOrd="0" parTransId="{9ACB9F59-3DC6-4EA7-BB18-0838B8E7A4CC}" sibTransId="{DFC955DB-3507-4A35-9003-7A8825FB944C}"/>
    <dgm:cxn modelId="{D9369911-AE1B-4734-83DE-A2CE32BDB9A2}" type="presOf" srcId="{481C03DB-12A6-4F91-9467-C00B65E41C45}" destId="{4EF2180A-66D2-4BC3-9C43-9AA4CECA468B}" srcOrd="0" destOrd="1" presId="urn:microsoft.com/office/officeart/2005/8/layout/hList6"/>
    <dgm:cxn modelId="{9796D9A6-86CC-4345-AA3A-20301F197F29}" type="presOf" srcId="{A55B7024-0C56-433E-BA6E-D17BF731FCFD}" destId="{BB40C501-7577-4EEA-88A4-FABC0169BBAA}" srcOrd="0" destOrd="3" presId="urn:microsoft.com/office/officeart/2005/8/layout/hList6"/>
    <dgm:cxn modelId="{7CF64EB4-06B6-4712-9969-B868B53EE6B2}" type="presOf" srcId="{FF0A4651-5D65-4785-BABF-32EE2A5E2608}" destId="{BB40C501-7577-4EEA-88A4-FABC0169BBAA}" srcOrd="0" destOrd="6" presId="urn:microsoft.com/office/officeart/2005/8/layout/hList6"/>
    <dgm:cxn modelId="{75DDB733-D249-4AAD-9838-63776EA1E37B}" srcId="{60A56116-E874-43C7-A59D-92E533355094}" destId="{D291F3C6-F013-4CD7-885D-1F42B1832E93}" srcOrd="2" destOrd="0" parTransId="{7B143840-730C-4DC5-96DE-721A392F76CE}" sibTransId="{6B4A784A-ADDD-4DE5-93EB-416FDC14944A}"/>
    <dgm:cxn modelId="{CB07584C-4C14-4BDB-B043-4F4CE40050F5}" type="presOf" srcId="{60A56116-E874-43C7-A59D-92E533355094}" destId="{747DF6F5-8E97-48B6-86C8-38A3A085859A}" srcOrd="0" destOrd="0" presId="urn:microsoft.com/office/officeart/2005/8/layout/hList6"/>
    <dgm:cxn modelId="{27DA0A61-8C1D-4F53-8F91-2199D17C1DCA}" type="presOf" srcId="{DF1F6A13-1E11-464B-928F-BF74A65FC70B}" destId="{75D5980E-3B8C-433C-8579-0E748BA44D22}" srcOrd="0" destOrd="4" presId="urn:microsoft.com/office/officeart/2005/8/layout/hList6"/>
    <dgm:cxn modelId="{D7E3074A-8CBB-4EDE-9DB8-A7063ABFE2BB}" srcId="{EDF6FD8D-B11F-4ED8-B164-AAEE3162D25F}" destId="{A2B6AE6F-D5EB-4157-A6B8-48B2C31B9989}" srcOrd="1" destOrd="0" parTransId="{710AF90B-DF9A-48EB-95AD-99533039AB4E}" sibTransId="{8BAE1BA9-49ED-42DC-B7F8-5F91F9B7CB55}"/>
    <dgm:cxn modelId="{D6F2464D-ED61-4588-B258-6C8973FE9F1B}" type="presOf" srcId="{D291F3C6-F013-4CD7-885D-1F42B1832E93}" destId="{747DF6F5-8E97-48B6-86C8-38A3A085859A}" srcOrd="0" destOrd="3" presId="urn:microsoft.com/office/officeart/2005/8/layout/hList6"/>
    <dgm:cxn modelId="{EC73BA10-81D3-451B-8ADA-DC64EF8516BF}" srcId="{60A56116-E874-43C7-A59D-92E533355094}" destId="{2E1EDA97-4E45-489A-9F2D-551877AED3B7}" srcOrd="3" destOrd="0" parTransId="{51F1CD28-D68F-4176-8A95-3966F4DFF258}" sibTransId="{1871D314-0904-4CF8-AE58-636AA4DCCF4B}"/>
    <dgm:cxn modelId="{B4B81EFC-5033-4C9F-8A6A-4A99AD99A76C}" srcId="{C656D752-5F0F-4BA2-A81D-01758E0F4916}" destId="{EDF6FD8D-B11F-4ED8-B164-AAEE3162D25F}" srcOrd="4" destOrd="0" parTransId="{16874A06-4C1A-43A5-8F5A-CF4B243970F1}" sibTransId="{BC79AC0A-32BC-4F0D-ADDE-F8267DAE6808}"/>
    <dgm:cxn modelId="{B6861337-6185-4386-B715-2F97432D3881}" type="presOf" srcId="{CF0F6938-B8BB-4975-9A28-E23ADEB95698}" destId="{BB40C501-7577-4EEA-88A4-FABC0169BBAA}" srcOrd="0" destOrd="1" presId="urn:microsoft.com/office/officeart/2005/8/layout/hList6"/>
    <dgm:cxn modelId="{208484D4-E3CE-4C6E-AF4D-42836EC4D382}" type="presOf" srcId="{A2B6AE6F-D5EB-4157-A6B8-48B2C31B9989}" destId="{BB40C501-7577-4EEA-88A4-FABC0169BBAA}" srcOrd="0" destOrd="2" presId="urn:microsoft.com/office/officeart/2005/8/layout/hList6"/>
    <dgm:cxn modelId="{BEF1BB8E-DA4C-4738-AAAF-D23A1E8921AD}" type="presOf" srcId="{2D16DBFD-4CE3-4E95-85E3-FBB6541D99C4}" destId="{747DF6F5-8E97-48B6-86C8-38A3A085859A}" srcOrd="0" destOrd="1" presId="urn:microsoft.com/office/officeart/2005/8/layout/hList6"/>
    <dgm:cxn modelId="{2D75E43D-73F3-4A10-B87D-F5AFE78C8B7F}" type="presOf" srcId="{B4F88602-09FD-435A-9DD0-27B8C39852DB}" destId="{75D5980E-3B8C-433C-8579-0E748BA44D22}" srcOrd="0" destOrd="0" presId="urn:microsoft.com/office/officeart/2005/8/layout/hList6"/>
    <dgm:cxn modelId="{688219DC-EA46-41B6-A65E-6598B18434CB}" type="presOf" srcId="{B2C4496F-C3F7-4226-A49A-56C1FF04CD14}" destId="{4EF2180A-66D2-4BC3-9C43-9AA4CECA468B}" srcOrd="0" destOrd="0" presId="urn:microsoft.com/office/officeart/2005/8/layout/hList6"/>
    <dgm:cxn modelId="{51765240-5D37-4FD6-A13A-4A78C0AB3CCF}" type="presOf" srcId="{0D71A464-892B-4BCA-A16A-0EEF4E66C3DC}" destId="{747DF6F5-8E97-48B6-86C8-38A3A085859A}" srcOrd="0" destOrd="6" presId="urn:microsoft.com/office/officeart/2005/8/layout/hList6"/>
    <dgm:cxn modelId="{FF507BB6-4A43-4497-8A05-44D884719071}" type="presOf" srcId="{C656D752-5F0F-4BA2-A81D-01758E0F4916}" destId="{21498CA6-BA73-4279-9A57-962CF5FFAF53}" srcOrd="0" destOrd="0" presId="urn:microsoft.com/office/officeart/2005/8/layout/hList6"/>
    <dgm:cxn modelId="{216233C7-085A-4868-BB97-56908D20E009}" type="presOf" srcId="{2E1EDA97-4E45-489A-9F2D-551877AED3B7}" destId="{747DF6F5-8E97-48B6-86C8-38A3A085859A}" srcOrd="0" destOrd="4" presId="urn:microsoft.com/office/officeart/2005/8/layout/hList6"/>
    <dgm:cxn modelId="{FA7307F6-2D28-4944-9C48-27C23B1E1D7A}" type="presOf" srcId="{F2E31E5F-B70C-46A6-B4EA-8DF0EE15DB72}" destId="{4EF2180A-66D2-4BC3-9C43-9AA4CECA468B}" srcOrd="0" destOrd="4" presId="urn:microsoft.com/office/officeart/2005/8/layout/hList6"/>
    <dgm:cxn modelId="{59FFB26B-FC22-413E-BF11-7B852A422E14}" srcId="{C656D752-5F0F-4BA2-A81D-01758E0F4916}" destId="{02350495-1D5A-45BC-8A90-1EA87386896D}" srcOrd="0" destOrd="0" parTransId="{C471CE55-0A1F-4D3E-8027-9CD4EA6EE837}" sibTransId="{00A25F12-BF22-4D8E-958E-E52FD0FF0814}"/>
    <dgm:cxn modelId="{A9F4107E-6DC1-41BD-9B8C-D4BCD0CB5D4D}" srcId="{B4F88602-09FD-435A-9DD0-27B8C39852DB}" destId="{4E92BFE5-5CEA-48E0-9352-A8991B6E2A72}" srcOrd="4" destOrd="0" parTransId="{3CC80C77-A071-458F-82A7-6D878C4141F7}" sibTransId="{92D2AB3C-E484-4E37-B587-4D20EB47DE3A}"/>
    <dgm:cxn modelId="{51D04E2E-8849-40E5-9B58-3195D3E280E5}" srcId="{B4F88602-09FD-435A-9DD0-27B8C39852DB}" destId="{DF1F6A13-1E11-464B-928F-BF74A65FC70B}" srcOrd="3" destOrd="0" parTransId="{513FCAFE-7087-4590-97A5-8FAC39DDE76A}" sibTransId="{5DE01079-6038-48B6-959E-E4CF67332225}"/>
    <dgm:cxn modelId="{ADC275B0-3CD4-4BE4-B83A-71304FDEB5BB}" srcId="{EDF6FD8D-B11F-4ED8-B164-AAEE3162D25F}" destId="{FF0A4651-5D65-4785-BABF-32EE2A5E2608}" srcOrd="5" destOrd="0" parTransId="{E5134687-CF03-4C5E-A917-E408F4F35F58}" sibTransId="{F726FDC2-B9F0-4B3F-9A27-5E81704034B4}"/>
    <dgm:cxn modelId="{67F406C6-6F81-4184-9303-65FCC85172CE}" type="presOf" srcId="{02B0905F-B1C9-4A02-B0E9-1491DFE8BF59}" destId="{747DF6F5-8E97-48B6-86C8-38A3A085859A}" srcOrd="0" destOrd="5" presId="urn:microsoft.com/office/officeart/2005/8/layout/hList6"/>
    <dgm:cxn modelId="{6685FFF8-348D-460C-9608-B5634CC96E8E}" srcId="{60A56116-E874-43C7-A59D-92E533355094}" destId="{0D71A464-892B-4BCA-A16A-0EEF4E66C3DC}" srcOrd="5" destOrd="0" parTransId="{484C919F-C61B-4056-ACE8-CEA5FDFEB18D}" sibTransId="{B03E4692-551B-4B43-854F-1F1188872FDD}"/>
    <dgm:cxn modelId="{2DFD4E57-9A14-422C-A47D-C1791249A11B}" srcId="{B2C4496F-C3F7-4226-A49A-56C1FF04CD14}" destId="{F2E31E5F-B70C-46A6-B4EA-8DF0EE15DB72}" srcOrd="3" destOrd="0" parTransId="{15B4CDC2-3671-412B-8835-EDAB3D5B923A}" sibTransId="{ABDB1071-F488-4746-94B6-AAB2207C230E}"/>
    <dgm:cxn modelId="{C3FDEF9C-8484-4306-99C5-16C3D6DE7E0B}" srcId="{60A56116-E874-43C7-A59D-92E533355094}" destId="{EBF67C5D-18EC-4024-9EC1-1FFFD0E8D284}" srcOrd="1" destOrd="0" parTransId="{9B98BC56-7352-4062-97A2-8E3ADAC28078}" sibTransId="{1618DEC9-605D-403A-88C1-64360F2F1DFA}"/>
    <dgm:cxn modelId="{93891989-2199-4628-B76D-5DE2148BACC8}" type="presOf" srcId="{2D190439-1FAA-4C9E-A6F1-C9F55E1F6CFF}" destId="{C74B0FBC-2A6A-41BA-B3F9-AE1D218BDA03}" srcOrd="0" destOrd="1" presId="urn:microsoft.com/office/officeart/2005/8/layout/hList6"/>
    <dgm:cxn modelId="{4C9D050E-EDC7-4D62-A8C8-87535EEBB393}" type="presOf" srcId="{B82900E1-10C6-4B70-9972-CE712F8A125B}" destId="{4EF2180A-66D2-4BC3-9C43-9AA4CECA468B}" srcOrd="0" destOrd="3" presId="urn:microsoft.com/office/officeart/2005/8/layout/hList6"/>
    <dgm:cxn modelId="{B6A0138F-AB5E-4E06-927B-1B0FE20AEEDF}" srcId="{EDF6FD8D-B11F-4ED8-B164-AAEE3162D25F}" destId="{A55B7024-0C56-433E-BA6E-D17BF731FCFD}" srcOrd="2" destOrd="0" parTransId="{E2BEB4B0-A870-4539-81A2-D6FCB398BEED}" sibTransId="{E798BBD4-D2D2-44C5-A4E0-40C02B79BF2B}"/>
    <dgm:cxn modelId="{F448B7C4-63EF-4BEB-A693-82D1260C46EE}" type="presOf" srcId="{EDF6FD8D-B11F-4ED8-B164-AAEE3162D25F}" destId="{BB40C501-7577-4EEA-88A4-FABC0169BBAA}" srcOrd="0" destOrd="0" presId="urn:microsoft.com/office/officeart/2005/8/layout/hList6"/>
    <dgm:cxn modelId="{29AF23CC-D569-4A0C-95BE-8F76182ECEB4}" type="presOf" srcId="{91991D04-3119-42E3-8C0F-FCE3C76882BA}" destId="{4EF2180A-66D2-4BC3-9C43-9AA4CECA468B}" srcOrd="0" destOrd="2" presId="urn:microsoft.com/office/officeart/2005/8/layout/hList6"/>
    <dgm:cxn modelId="{4CA002CF-E333-4469-A55D-3D1DA66464F1}" srcId="{02350495-1D5A-45BC-8A90-1EA87386896D}" destId="{D143E994-16F0-4597-BA62-A2D348BF7E05}" srcOrd="2" destOrd="0" parTransId="{735F5BF3-043F-4D1F-9B78-51DF677385A7}" sibTransId="{780D639F-0161-42D1-9D0C-105015DC98D8}"/>
    <dgm:cxn modelId="{28C39D57-6BF2-4404-9D81-1746DDDD1C4D}" type="presParOf" srcId="{21498CA6-BA73-4279-9A57-962CF5FFAF53}" destId="{C74B0FBC-2A6A-41BA-B3F9-AE1D218BDA03}" srcOrd="0" destOrd="0" presId="urn:microsoft.com/office/officeart/2005/8/layout/hList6"/>
    <dgm:cxn modelId="{BA221843-A204-4EA7-BCF9-76F424D3CE63}" type="presParOf" srcId="{21498CA6-BA73-4279-9A57-962CF5FFAF53}" destId="{372B071F-D26F-436E-B96B-C73714FB67D0}" srcOrd="1" destOrd="0" presId="urn:microsoft.com/office/officeart/2005/8/layout/hList6"/>
    <dgm:cxn modelId="{7471F389-DE88-4B50-BECC-50BA468BBF47}" type="presParOf" srcId="{21498CA6-BA73-4279-9A57-962CF5FFAF53}" destId="{747DF6F5-8E97-48B6-86C8-38A3A085859A}" srcOrd="2" destOrd="0" presId="urn:microsoft.com/office/officeart/2005/8/layout/hList6"/>
    <dgm:cxn modelId="{10C6D81D-3480-4778-AE57-CE6FD82BDDF5}" type="presParOf" srcId="{21498CA6-BA73-4279-9A57-962CF5FFAF53}" destId="{B6C78664-CB26-4F42-B1B0-394A9C603AEA}" srcOrd="3" destOrd="0" presId="urn:microsoft.com/office/officeart/2005/8/layout/hList6"/>
    <dgm:cxn modelId="{44AB9F31-20A7-4253-B7A8-0DE43D9DD246}" type="presParOf" srcId="{21498CA6-BA73-4279-9A57-962CF5FFAF53}" destId="{4EF2180A-66D2-4BC3-9C43-9AA4CECA468B}" srcOrd="4" destOrd="0" presId="urn:microsoft.com/office/officeart/2005/8/layout/hList6"/>
    <dgm:cxn modelId="{C572E546-5E4E-4D88-AA5F-3B5E8F78EDD7}" type="presParOf" srcId="{21498CA6-BA73-4279-9A57-962CF5FFAF53}" destId="{51D0D897-F1E0-43D6-A2F5-A869AB646832}" srcOrd="5" destOrd="0" presId="urn:microsoft.com/office/officeart/2005/8/layout/hList6"/>
    <dgm:cxn modelId="{C7AF6C21-DF9E-44C9-92A0-185EF1E603BE}" type="presParOf" srcId="{21498CA6-BA73-4279-9A57-962CF5FFAF53}" destId="{75D5980E-3B8C-433C-8579-0E748BA44D22}" srcOrd="6" destOrd="0" presId="urn:microsoft.com/office/officeart/2005/8/layout/hList6"/>
    <dgm:cxn modelId="{0C6825B3-3AB1-48A7-9348-2A62E6417351}" type="presParOf" srcId="{21498CA6-BA73-4279-9A57-962CF5FFAF53}" destId="{AD932F9C-FF65-49D9-8112-73B6D3912B69}" srcOrd="7" destOrd="0" presId="urn:microsoft.com/office/officeart/2005/8/layout/hList6"/>
    <dgm:cxn modelId="{00ED373B-5729-4D89-B261-A00B927D55DE}" type="presParOf" srcId="{21498CA6-BA73-4279-9A57-962CF5FFAF53}" destId="{BB40C501-7577-4EEA-88A4-FABC0169BBAA}" srcOrd="8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4B0FBC-2A6A-41BA-B3F9-AE1D218BDA03}">
      <dsp:nvSpPr>
        <dsp:cNvPr id="0" name=""/>
        <dsp:cNvSpPr/>
      </dsp:nvSpPr>
      <dsp:spPr>
        <a:xfrm rot="5400000">
          <a:off x="3875822" y="1468395"/>
          <a:ext cx="4178810" cy="1242018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0" tIns="0" rIns="103658" bIns="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Data Warehouse</a:t>
          </a:r>
          <a:endParaRPr lang="en-US" sz="16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Oracle Database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eMARS Data (via nightly ETLs)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MRDB2 Views</a:t>
          </a:r>
          <a:endParaRPr lang="en-US" sz="1200" kern="1200" dirty="0"/>
        </a:p>
      </dsp:txBody>
      <dsp:txXfrm rot="-5400000">
        <a:off x="5344218" y="835761"/>
        <a:ext cx="1242018" cy="2507286"/>
      </dsp:txXfrm>
    </dsp:sp>
    <dsp:sp modelId="{747DF6F5-8E97-48B6-86C8-38A3A085859A}">
      <dsp:nvSpPr>
        <dsp:cNvPr id="0" name=""/>
        <dsp:cNvSpPr/>
      </dsp:nvSpPr>
      <dsp:spPr>
        <a:xfrm rot="5400000">
          <a:off x="2540652" y="1468395"/>
          <a:ext cx="4178810" cy="1242018"/>
        </a:xfrm>
        <a:prstGeom prst="flowChartManualOperation">
          <a:avLst/>
        </a:prstGeom>
        <a:solidFill>
          <a:srgbClr val="C0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0" tIns="0" rIns="103658" bIns="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EBI:</a:t>
          </a:r>
          <a:br>
            <a:rPr lang="en-US" sz="1600" kern="1200" dirty="0" smtClean="0"/>
          </a:br>
          <a:r>
            <a:rPr lang="en-US" sz="1600" kern="1200" dirty="0" smtClean="0"/>
            <a:t> CMS &amp; BI</a:t>
          </a:r>
          <a:endParaRPr lang="en-US" sz="16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Launchpad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Scheduling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“My Favorites”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“Inbox”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EBI Accounts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Other App Security</a:t>
          </a:r>
          <a:br>
            <a:rPr lang="en-US" sz="1200" kern="1200" dirty="0" smtClean="0"/>
          </a:br>
          <a:r>
            <a:rPr lang="en-US" sz="1200" kern="1200" dirty="0" smtClean="0"/>
            <a:t>(e.g., FAS3, KBUD, etc.)</a:t>
          </a:r>
          <a:endParaRPr lang="en-US" sz="1200" kern="1200" dirty="0"/>
        </a:p>
      </dsp:txBody>
      <dsp:txXfrm rot="-5400000">
        <a:off x="4009048" y="835761"/>
        <a:ext cx="1242018" cy="2507286"/>
      </dsp:txXfrm>
    </dsp:sp>
    <dsp:sp modelId="{4EF2180A-66D2-4BC3-9C43-9AA4CECA468B}">
      <dsp:nvSpPr>
        <dsp:cNvPr id="0" name=""/>
        <dsp:cNvSpPr/>
      </dsp:nvSpPr>
      <dsp:spPr>
        <a:xfrm rot="5400000">
          <a:off x="1205482" y="1468395"/>
          <a:ext cx="4178810" cy="1242018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0" tIns="0" rIns="103658" bIns="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eMARS Reporting: </a:t>
          </a:r>
          <a:br>
            <a:rPr lang="en-US" sz="1600" kern="1200" dirty="0" smtClean="0"/>
          </a:br>
          <a:r>
            <a:rPr lang="en-US" sz="1600" kern="1200" dirty="0" smtClean="0"/>
            <a:t> CMC &amp; </a:t>
          </a:r>
          <a:br>
            <a:rPr lang="en-US" sz="1600" kern="1200" dirty="0" smtClean="0"/>
          </a:br>
          <a:r>
            <a:rPr lang="en-US" sz="1600" kern="1200" dirty="0" smtClean="0"/>
            <a:t> </a:t>
          </a:r>
          <a:r>
            <a:rPr lang="en-US" sz="1600" kern="1200" dirty="0" err="1" smtClean="0"/>
            <a:t>WebI</a:t>
          </a:r>
          <a:endParaRPr lang="en-US" sz="16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Documents (“Reports”)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Folders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Universes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eMARS Reporting Security</a:t>
          </a:r>
          <a:endParaRPr lang="en-US" sz="1200" kern="1200" dirty="0"/>
        </a:p>
      </dsp:txBody>
      <dsp:txXfrm rot="-5400000">
        <a:off x="2673878" y="835761"/>
        <a:ext cx="1242018" cy="2507286"/>
      </dsp:txXfrm>
    </dsp:sp>
    <dsp:sp modelId="{75D5980E-3B8C-433C-8579-0E748BA44D22}">
      <dsp:nvSpPr>
        <dsp:cNvPr id="0" name=""/>
        <dsp:cNvSpPr/>
      </dsp:nvSpPr>
      <dsp:spPr>
        <a:xfrm rot="5400000">
          <a:off x="-129686" y="1468395"/>
          <a:ext cx="4178810" cy="1242018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0" tIns="0" rIns="103658" bIns="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Query Design</a:t>
          </a:r>
          <a:endParaRPr lang="en-US" sz="16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Result Objects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Query Filters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Scope &amp; Analysis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Query Properties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Combined Queries</a:t>
          </a:r>
          <a:endParaRPr lang="en-US" sz="1200" kern="1200" dirty="0"/>
        </a:p>
      </dsp:txBody>
      <dsp:txXfrm rot="-5400000">
        <a:off x="1338710" y="835761"/>
        <a:ext cx="1242018" cy="2507286"/>
      </dsp:txXfrm>
    </dsp:sp>
    <dsp:sp modelId="{BB40C501-7577-4EEA-88A4-FABC0169BBAA}">
      <dsp:nvSpPr>
        <dsp:cNvPr id="0" name=""/>
        <dsp:cNvSpPr/>
      </dsp:nvSpPr>
      <dsp:spPr>
        <a:xfrm rot="5400000">
          <a:off x="-1464856" y="1468395"/>
          <a:ext cx="4178810" cy="1242018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0" tIns="0" rIns="103658" bIns="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Report Design</a:t>
          </a:r>
          <a:endParaRPr lang="en-US" sz="16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Data Merges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Report Tabs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Page Layout &amp; Formatting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Headers / Footers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Sections / Breaks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Tables of Data</a:t>
          </a:r>
          <a:endParaRPr lang="en-US" sz="1200" kern="1200" dirty="0"/>
        </a:p>
      </dsp:txBody>
      <dsp:txXfrm rot="-5400000">
        <a:off x="3540" y="835761"/>
        <a:ext cx="1242018" cy="25072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71903" cy="458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87" tIns="46044" rIns="92087" bIns="46044" numCol="1" anchor="t" anchorCtr="0" compatLnSpc="1">
            <a:prstTxWarp prst="textNoShape">
              <a:avLst/>
            </a:prstTxWarp>
          </a:bodyPr>
          <a:lstStyle>
            <a:lvl1pPr algn="l" defTabSz="920440">
              <a:defRPr sz="1200"/>
            </a:lvl1pPr>
          </a:lstStyle>
          <a:p>
            <a:endParaRPr lang="en-US" alt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097" y="1"/>
            <a:ext cx="2971903" cy="458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87" tIns="46044" rIns="92087" bIns="46044" numCol="1" anchor="t" anchorCtr="0" compatLnSpc="1">
            <a:prstTxWarp prst="textNoShape">
              <a:avLst/>
            </a:prstTxWarp>
          </a:bodyPr>
          <a:lstStyle>
            <a:lvl1pPr defTabSz="920440">
              <a:defRPr sz="1200"/>
            </a:lvl1pPr>
          </a:lstStyle>
          <a:p>
            <a:endParaRPr lang="en-US" altLang="en-US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685709"/>
            <a:ext cx="2971903" cy="458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87" tIns="46044" rIns="92087" bIns="46044" numCol="1" anchor="b" anchorCtr="0" compatLnSpc="1">
            <a:prstTxWarp prst="textNoShape">
              <a:avLst/>
            </a:prstTxWarp>
          </a:bodyPr>
          <a:lstStyle>
            <a:lvl1pPr algn="l" defTabSz="920440">
              <a:defRPr sz="1200"/>
            </a:lvl1pPr>
          </a:lstStyle>
          <a:p>
            <a:endParaRPr lang="en-US" alt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097" y="8685709"/>
            <a:ext cx="2971903" cy="458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87" tIns="46044" rIns="92087" bIns="46044" numCol="1" anchor="b" anchorCtr="0" compatLnSpc="1">
            <a:prstTxWarp prst="textNoShape">
              <a:avLst/>
            </a:prstTxWarp>
          </a:bodyPr>
          <a:lstStyle>
            <a:lvl1pPr defTabSz="920440">
              <a:defRPr sz="1200"/>
            </a:lvl1pPr>
          </a:lstStyle>
          <a:p>
            <a:fld id="{7A0349DF-54F1-4991-875B-BFA05E9B207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1903" cy="4567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537" tIns="44768" rIns="89537" bIns="44768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altLang="en-US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548" y="0"/>
            <a:ext cx="2971903" cy="4567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537" tIns="44768" rIns="89537" bIns="44768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839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4588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39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6420" y="4342854"/>
            <a:ext cx="5485160" cy="4115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537" tIns="44768" rIns="89537" bIns="4476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839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685709"/>
            <a:ext cx="2971903" cy="4567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537" tIns="44768" rIns="89537" bIns="44768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altLang="en-US"/>
          </a:p>
        </p:txBody>
      </p:sp>
      <p:sp>
        <p:nvSpPr>
          <p:cNvPr id="839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548" y="8685709"/>
            <a:ext cx="2971903" cy="4567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537" tIns="44768" rIns="89537" bIns="44768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3BE312EF-6DA2-43C0-BD4D-ACEB1FADE2E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886558-6702-4BDC-BAA4-0112CDE5EA6B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69043D0-3446-41C4-B6C8-84066E928555}" type="slidenum">
              <a:rPr lang="en-US" altLang="en-US"/>
              <a:pPr/>
              <a:t>12</a:t>
            </a:fld>
            <a:endParaRPr lang="en-US" altLang="en-US"/>
          </a:p>
        </p:txBody>
      </p:sp>
      <p:sp>
        <p:nvSpPr>
          <p:cNvPr id="178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8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484940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69043D0-3446-41C4-B6C8-84066E928555}" type="slidenum">
              <a:rPr lang="en-US" altLang="en-US"/>
              <a:pPr/>
              <a:t>13</a:t>
            </a:fld>
            <a:endParaRPr lang="en-US" altLang="en-US"/>
          </a:p>
        </p:txBody>
      </p:sp>
      <p:sp>
        <p:nvSpPr>
          <p:cNvPr id="178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8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828798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69043D0-3446-41C4-B6C8-84066E928555}" type="slidenum">
              <a:rPr lang="en-US" altLang="en-US"/>
              <a:pPr/>
              <a:t>14</a:t>
            </a:fld>
            <a:endParaRPr lang="en-US" altLang="en-US"/>
          </a:p>
        </p:txBody>
      </p:sp>
      <p:sp>
        <p:nvSpPr>
          <p:cNvPr id="178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8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842690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69043D0-3446-41C4-B6C8-84066E928555}" type="slidenum">
              <a:rPr lang="en-US" altLang="en-US"/>
              <a:pPr/>
              <a:t>17</a:t>
            </a:fld>
            <a:endParaRPr lang="en-US" altLang="en-US"/>
          </a:p>
        </p:txBody>
      </p:sp>
      <p:sp>
        <p:nvSpPr>
          <p:cNvPr id="178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8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747764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69043D0-3446-41C4-B6C8-84066E928555}" type="slidenum">
              <a:rPr lang="en-US" altLang="en-US"/>
              <a:pPr/>
              <a:t>18</a:t>
            </a:fld>
            <a:endParaRPr lang="en-US" altLang="en-US"/>
          </a:p>
        </p:txBody>
      </p:sp>
      <p:sp>
        <p:nvSpPr>
          <p:cNvPr id="178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8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260507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69043D0-3446-41C4-B6C8-84066E928555}" type="slidenum">
              <a:rPr lang="en-US" altLang="en-US"/>
              <a:pPr/>
              <a:t>19</a:t>
            </a:fld>
            <a:endParaRPr lang="en-US" altLang="en-US"/>
          </a:p>
        </p:txBody>
      </p:sp>
      <p:sp>
        <p:nvSpPr>
          <p:cNvPr id="178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8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2669727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69043D0-3446-41C4-B6C8-84066E928555}" type="slidenum">
              <a:rPr lang="en-US" altLang="en-US"/>
              <a:pPr/>
              <a:t>20</a:t>
            </a:fld>
            <a:endParaRPr lang="en-US" altLang="en-US"/>
          </a:p>
        </p:txBody>
      </p:sp>
      <p:sp>
        <p:nvSpPr>
          <p:cNvPr id="178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8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827413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69043D0-3446-41C4-B6C8-84066E928555}" type="slidenum">
              <a:rPr lang="en-US" altLang="en-US"/>
              <a:pPr/>
              <a:t>21</a:t>
            </a:fld>
            <a:endParaRPr lang="en-US" altLang="en-US"/>
          </a:p>
        </p:txBody>
      </p:sp>
      <p:sp>
        <p:nvSpPr>
          <p:cNvPr id="178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8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0787046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69043D0-3446-41C4-B6C8-84066E928555}" type="slidenum">
              <a:rPr lang="en-US" altLang="en-US"/>
              <a:pPr/>
              <a:t>22</a:t>
            </a:fld>
            <a:endParaRPr lang="en-US" altLang="en-US"/>
          </a:p>
        </p:txBody>
      </p:sp>
      <p:sp>
        <p:nvSpPr>
          <p:cNvPr id="178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8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181256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69043D0-3446-41C4-B6C8-84066E928555}" type="slidenum">
              <a:rPr lang="en-US" altLang="en-US"/>
              <a:pPr/>
              <a:t>23</a:t>
            </a:fld>
            <a:endParaRPr lang="en-US" altLang="en-US"/>
          </a:p>
        </p:txBody>
      </p:sp>
      <p:sp>
        <p:nvSpPr>
          <p:cNvPr id="178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8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29677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B21CE5-9E31-429B-AF18-FED2626CAD41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185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5DD0A0F-3CE9-42BF-8017-5F93F68ADE00}" type="slidenum">
              <a:rPr lang="en-US" altLang="en-US"/>
              <a:pPr/>
              <a:t>43</a:t>
            </a:fld>
            <a:endParaRPr lang="en-US" altLang="en-US"/>
          </a:p>
        </p:txBody>
      </p:sp>
      <p:sp>
        <p:nvSpPr>
          <p:cNvPr id="180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0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B21CE5-9E31-429B-AF18-FED2626CAD41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185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540741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69043D0-3446-41C4-B6C8-84066E928555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178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8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69043D0-3446-41C4-B6C8-84066E928555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178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8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23133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69043D0-3446-41C4-B6C8-84066E928555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178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8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270140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69043D0-3446-41C4-B6C8-84066E928555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178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8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388347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69043D0-3446-41C4-B6C8-84066E928555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178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8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8057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69043D0-3446-41C4-B6C8-84066E928555}" type="slidenum">
              <a:rPr lang="en-US" altLang="en-US"/>
              <a:pPr/>
              <a:t>11</a:t>
            </a:fld>
            <a:endParaRPr lang="en-US" altLang="en-US"/>
          </a:p>
        </p:txBody>
      </p:sp>
      <p:sp>
        <p:nvSpPr>
          <p:cNvPr id="178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8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640875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5800" y="1346947"/>
            <a:ext cx="7772400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685800" y="4282763"/>
            <a:ext cx="7772400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685800" y="1484779"/>
            <a:ext cx="7772400" cy="274320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7234780" y="4107023"/>
            <a:ext cx="914400" cy="914400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8670" y="1432223"/>
            <a:ext cx="7517130" cy="3035808"/>
          </a:xfrm>
        </p:spPr>
        <p:txBody>
          <a:bodyPr anchor="ctr">
            <a:noAutofit/>
          </a:bodyPr>
          <a:lstStyle>
            <a:lvl1pPr algn="l">
              <a:lnSpc>
                <a:spcPct val="85000"/>
              </a:lnSpc>
              <a:defRPr sz="6000" b="1" cap="none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2386" y="4389120"/>
            <a:ext cx="5918454" cy="1069848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12805" y="6272785"/>
            <a:ext cx="4745736" cy="365125"/>
          </a:xfrm>
        </p:spPr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244280" y="4227195"/>
            <a:ext cx="895401" cy="640080"/>
          </a:xfrm>
        </p:spPr>
        <p:txBody>
          <a:bodyPr/>
          <a:lstStyle>
            <a:lvl1pPr>
              <a:defRPr sz="2800" b="1"/>
            </a:lvl1pPr>
          </a:lstStyle>
          <a:p>
            <a:fld id="{2EDB329B-1EDF-4C54-ADCC-F39B76E0A751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58052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791CA-74F0-4127-8895-BE518C81C3EB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54390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533400"/>
            <a:ext cx="1914525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0100" y="533400"/>
            <a:ext cx="5629275" cy="563880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C46C5-0D99-427A-AB18-59C39C535200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299668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5C5A-1E17-4FE4-8F76-9C64324B11C1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27917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9144000" cy="194001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5346" y="1225296"/>
            <a:ext cx="6960870" cy="3520440"/>
          </a:xfrm>
        </p:spPr>
        <p:txBody>
          <a:bodyPr anchor="ctr">
            <a:normAutofit/>
          </a:bodyPr>
          <a:lstStyle>
            <a:lvl1pPr>
              <a:lnSpc>
                <a:spcPct val="85000"/>
              </a:lnSpc>
              <a:defRPr sz="6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4330" y="5020056"/>
            <a:ext cx="6789420" cy="1066800"/>
          </a:xfrm>
        </p:spPr>
        <p:txBody>
          <a:bodyPr anchor="t">
            <a:normAutofit/>
          </a:bodyPr>
          <a:lstStyle>
            <a:lvl1pPr marL="0" indent="0">
              <a:buNone/>
              <a:defRPr sz="1800" b="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45251" y="6272785"/>
            <a:ext cx="1983232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6099" y="6272784"/>
            <a:ext cx="4745736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alt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633862" y="2430623"/>
            <a:ext cx="914400" cy="914400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450" y="2508607"/>
            <a:ext cx="891224" cy="720332"/>
          </a:xfrm>
        </p:spPr>
        <p:txBody>
          <a:bodyPr/>
          <a:lstStyle>
            <a:lvl1pPr>
              <a:defRPr sz="2800"/>
            </a:lvl1pPr>
          </a:lstStyle>
          <a:p>
            <a:fld id="{435CF1D0-94C0-4906-873A-6D1E57AA31D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635617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60"/>
            <a:ext cx="36576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92218" y="2194560"/>
            <a:ext cx="36576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62A04-64DB-49EB-B1F3-6CC3805AF266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8054387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48256"/>
            <a:ext cx="36576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743200"/>
            <a:ext cx="36576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0793" y="2048256"/>
            <a:ext cx="36576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0793" y="2743200"/>
            <a:ext cx="36576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C0501-E42C-43DD-9D03-D45DC2F1D5C1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5963337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18526-67E0-497B-BAB5-C89C25C2DB36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1567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C62B2-DE68-4366-BA98-0590D6865850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8434221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685800"/>
            <a:ext cx="5033772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767BE-C95F-43A0-B27D-63205F1678CC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3483452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6227805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D982C-A8B9-4997-BF20-1725460F8FC9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27644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mlDrawing" Target="../drawings/vmlDrawing1.vml"/><Relationship Id="rId18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microsoft.com/office/2007/relationships/hdphoto" Target="../media/hdphoto1.wdp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8" name="Oval 7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1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484632"/>
            <a:ext cx="7772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21408"/>
            <a:ext cx="7772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2368" y="6272785"/>
            <a:ext cx="24551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272785"/>
            <a:ext cx="47457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83346" y="6272785"/>
            <a:ext cx="4800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spc="-7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ECEBEFBE-628F-4712-84E2-B9671423E979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10" name="Line 7"/>
          <p:cNvSpPr>
            <a:spLocks noChangeShapeType="1"/>
          </p:cNvSpPr>
          <p:nvPr userDrawn="1"/>
        </p:nvSpPr>
        <p:spPr bwMode="auto">
          <a:xfrm>
            <a:off x="0" y="812800"/>
            <a:ext cx="9144000" cy="0"/>
          </a:xfrm>
          <a:prstGeom prst="line">
            <a:avLst/>
          </a:prstGeom>
          <a:noFill/>
          <a:ln w="25400">
            <a:solidFill>
              <a:srgbClr val="99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 userDrawn="1"/>
        </p:nvGraphicFramePr>
        <p:xfrm>
          <a:off x="295275" y="5791200"/>
          <a:ext cx="1762125" cy="933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2657" name="Bitmap Image" r:id="rId16" imgW="5353036" imgH="3067898" progId="Paint.Picture">
                  <p:embed/>
                </p:oleObj>
              </mc:Choice>
              <mc:Fallback>
                <p:oleObj name="Bitmap Image" r:id="rId16" imgW="5353036" imgH="3067898" progId="Paint.Picture">
                  <p:embed/>
                  <p:pic>
                    <p:nvPicPr>
                      <p:cNvPr id="11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5275" y="5791200"/>
                        <a:ext cx="1762125" cy="933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92162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90" r:id="rId1"/>
    <p:sldLayoutId id="2147484491" r:id="rId2"/>
    <p:sldLayoutId id="2147484492" r:id="rId3"/>
    <p:sldLayoutId id="2147484493" r:id="rId4"/>
    <p:sldLayoutId id="2147484494" r:id="rId5"/>
    <p:sldLayoutId id="2147484495" r:id="rId6"/>
    <p:sldLayoutId id="2147484496" r:id="rId7"/>
    <p:sldLayoutId id="2147484497" r:id="rId8"/>
    <p:sldLayoutId id="2147484498" r:id="rId9"/>
    <p:sldLayoutId id="2147484499" r:id="rId10"/>
    <p:sldLayoutId id="2147484500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200" b="1" kern="1200" cap="none" baseline="0">
          <a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/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http://finance.ky.gov/internal/emars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diana.holberg@ky.gov" TargetMode="External"/><Relationship Id="rId4" Type="http://schemas.openxmlformats.org/officeDocument/2006/relationships/hyperlink" Target="mailto:Finance.CRCGroup@ky.gov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1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6.png"/><Relationship Id="rId12" Type="http://schemas.microsoft.com/office/2007/relationships/hdphoto" Target="../media/hdphoto3.wdp"/><Relationship Id="rId17" Type="http://schemas.openxmlformats.org/officeDocument/2006/relationships/image" Target="../media/image14.jpg"/><Relationship Id="rId2" Type="http://schemas.openxmlformats.org/officeDocument/2006/relationships/diagramData" Target="../diagrams/data1.xml"/><Relationship Id="rId16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openxmlformats.org/officeDocument/2006/relationships/image" Target="../media/image10.png"/><Relationship Id="rId5" Type="http://schemas.openxmlformats.org/officeDocument/2006/relationships/diagramColors" Target="../diagrams/colors1.xml"/><Relationship Id="rId15" Type="http://schemas.openxmlformats.org/officeDocument/2006/relationships/image" Target="../media/image12.png"/><Relationship Id="rId10" Type="http://schemas.openxmlformats.org/officeDocument/2006/relationships/image" Target="../media/image9.pn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8.png"/><Relationship Id="rId14" Type="http://schemas.microsoft.com/office/2007/relationships/hdphoto" Target="../media/hdphoto4.wdp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66440" y="2226503"/>
            <a:ext cx="6829760" cy="2550877"/>
          </a:xfrm>
        </p:spPr>
        <p:txBody>
          <a:bodyPr/>
          <a:lstStyle/>
          <a:p>
            <a:r>
              <a:rPr lang="en-US" altLang="en-US" sz="3600" b="0" dirty="0" smtClean="0"/>
              <a:t>eMARS Reporting</a:t>
            </a:r>
            <a:br>
              <a:rPr lang="en-US" altLang="en-US" sz="3600" b="0" dirty="0" smtClean="0"/>
            </a:br>
            <a:r>
              <a:rPr lang="en-US" altLang="en-US" sz="3600" b="0" dirty="0" smtClean="0"/>
              <a:t> </a:t>
            </a:r>
            <a:endParaRPr lang="en-US" altLang="en-US" sz="3600" b="0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altLang="en-US" sz="2000" cap="none" dirty="0" smtClean="0">
                <a:solidFill>
                  <a:schemeClr val="accent1"/>
                </a:solidFill>
                <a:ea typeface="+mj-ea"/>
                <a:cs typeface="+mj-cs"/>
              </a:rPr>
              <a:t>2018 KPPA Forum</a:t>
            </a:r>
          </a:p>
          <a:p>
            <a:r>
              <a:rPr lang="en-US" altLang="en-US" sz="2000" cap="none" dirty="0" smtClean="0">
                <a:solidFill>
                  <a:schemeClr val="accent1"/>
                </a:solidFill>
                <a:ea typeface="+mj-ea"/>
                <a:cs typeface="+mj-cs"/>
              </a:rPr>
              <a:t>December 5, 2018</a:t>
            </a:r>
            <a:endParaRPr lang="en-US" sz="11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484632"/>
            <a:ext cx="8686800" cy="1259458"/>
          </a:xfrm>
        </p:spPr>
        <p:txBody>
          <a:bodyPr/>
          <a:lstStyle/>
          <a:p>
            <a:pPr algn="l"/>
            <a:r>
              <a:rPr lang="en-US" altLang="en-US" sz="3600" b="0" dirty="0" smtClean="0"/>
              <a:t>Editing Reports (continued)</a:t>
            </a:r>
            <a:endParaRPr lang="en-US" altLang="en-US" sz="3600" b="0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A9BDE-D047-4B54-B8B7-55179D658E11}" type="slidenum">
              <a:rPr lang="en-US" altLang="en-US"/>
              <a:pPr/>
              <a:t>10</a:t>
            </a:fld>
            <a:endParaRPr lang="en-US" altLang="en-US"/>
          </a:p>
        </p:txBody>
      </p:sp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447800"/>
            <a:ext cx="8223201" cy="4654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0689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484632"/>
            <a:ext cx="8686800" cy="1259458"/>
          </a:xfrm>
        </p:spPr>
        <p:txBody>
          <a:bodyPr/>
          <a:lstStyle/>
          <a:p>
            <a:pPr algn="l"/>
            <a:r>
              <a:rPr lang="en-US" altLang="en-US" sz="3600" b="0" dirty="0" smtClean="0"/>
              <a:t>Editing Reports (continued)</a:t>
            </a:r>
            <a:endParaRPr lang="en-US" altLang="en-US" sz="3600" b="0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A9BDE-D047-4B54-B8B7-55179D658E11}" type="slidenum">
              <a:rPr lang="en-US" altLang="en-US"/>
              <a:pPr/>
              <a:t>11</a:t>
            </a:fld>
            <a:endParaRPr lang="en-US" altLang="en-US"/>
          </a:p>
        </p:txBody>
      </p:sp>
      <p:pic>
        <p:nvPicPr>
          <p:cNvPr id="6" name="Picture 5"/>
          <p:cNvPicPr/>
          <p:nvPr/>
        </p:nvPicPr>
        <p:blipFill>
          <a:blip r:embed="rId3"/>
          <a:stretch>
            <a:fillRect/>
          </a:stretch>
        </p:blipFill>
        <p:spPr>
          <a:xfrm>
            <a:off x="457200" y="1371600"/>
            <a:ext cx="8305800" cy="4729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9902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484632"/>
            <a:ext cx="8686800" cy="1259458"/>
          </a:xfrm>
        </p:spPr>
        <p:txBody>
          <a:bodyPr/>
          <a:lstStyle/>
          <a:p>
            <a:pPr algn="l"/>
            <a:r>
              <a:rPr lang="en-US" altLang="en-US" sz="3600" b="0" dirty="0" smtClean="0"/>
              <a:t>Editing Reports (continued)</a:t>
            </a:r>
            <a:endParaRPr lang="en-US" altLang="en-US" sz="3600" b="0" dirty="0"/>
          </a:p>
        </p:txBody>
      </p:sp>
      <p:sp>
        <p:nvSpPr>
          <p:cNvPr id="177155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371600"/>
            <a:ext cx="8763000" cy="5105400"/>
          </a:xfrm>
        </p:spPr>
        <p:txBody>
          <a:bodyPr>
            <a:normAutofit/>
          </a:bodyPr>
          <a:lstStyle/>
          <a:p>
            <a:pPr marL="514350" indent="-514350" eaLnBrk="0" hangingPunct="0">
              <a:spcAft>
                <a:spcPct val="5000"/>
              </a:spcAft>
              <a:buFont typeface="+mj-lt"/>
              <a:buAutoNum type="arabicPeriod" startAt="7"/>
            </a:pPr>
            <a:r>
              <a:rPr lang="en-US" altLang="en-US" sz="2800" dirty="0" smtClean="0"/>
              <a:t>If desired, preview data by clicking “Refresh” (lower section of “Query Design” window).</a:t>
            </a:r>
          </a:p>
          <a:p>
            <a:pPr marL="514350" indent="-514350" eaLnBrk="0" hangingPunct="0">
              <a:spcAft>
                <a:spcPct val="5000"/>
              </a:spcAft>
              <a:buFont typeface="+mj-lt"/>
              <a:buAutoNum type="arabicPeriod" startAt="7"/>
            </a:pPr>
            <a:r>
              <a:rPr lang="en-US" altLang="en-US" sz="2800" dirty="0" smtClean="0"/>
              <a:t>Lower panel may be hidden using “Data Preview” button (dropdown symbol).</a:t>
            </a:r>
          </a:p>
          <a:p>
            <a:pPr marL="514350" indent="-514350" eaLnBrk="0" hangingPunct="0">
              <a:spcAft>
                <a:spcPct val="5000"/>
              </a:spcAft>
              <a:buFont typeface="+mj-lt"/>
              <a:buAutoNum type="arabicPeriod" startAt="7"/>
            </a:pPr>
            <a:r>
              <a:rPr lang="en-US" altLang="en-US" sz="2800" dirty="0" smtClean="0"/>
              <a:t>Oracle SQL for the query may be viewed using “Query Script” button (paper symbol).</a:t>
            </a:r>
          </a:p>
          <a:p>
            <a:pPr marL="514350" indent="-514350" eaLnBrk="0" hangingPunct="0">
              <a:spcAft>
                <a:spcPct val="5000"/>
              </a:spcAft>
              <a:buFont typeface="+mj-lt"/>
              <a:buAutoNum type="arabicPeriod" startAt="7"/>
            </a:pPr>
            <a:r>
              <a:rPr lang="en-US" altLang="en-US" sz="2800" dirty="0" smtClean="0"/>
              <a:t>“Run Queries” button saves query/refreshes report.</a:t>
            </a:r>
          </a:p>
          <a:p>
            <a:pPr marL="514350" indent="-514350" eaLnBrk="0" hangingPunct="0">
              <a:spcAft>
                <a:spcPct val="5000"/>
              </a:spcAft>
              <a:buFont typeface="+mj-lt"/>
              <a:buAutoNum type="arabicPeriod" startAt="7"/>
            </a:pPr>
            <a:r>
              <a:rPr lang="en-US" altLang="en-US" sz="2800" dirty="0" smtClean="0"/>
              <a:t>“Close” button saves query without refreshing (choose “Apply Changes &amp; Save”).</a:t>
            </a:r>
          </a:p>
          <a:p>
            <a:pPr marL="2017120" lvl="7" indent="0" eaLnBrk="0" hangingPunct="0">
              <a:spcAft>
                <a:spcPct val="5000"/>
              </a:spcAft>
              <a:buNone/>
            </a:pPr>
            <a:r>
              <a:rPr lang="en-US" altLang="en-US" sz="2400" dirty="0" smtClean="0"/>
              <a:t>12. </a:t>
            </a:r>
            <a:r>
              <a:rPr lang="en-US" altLang="en-US" sz="2800" dirty="0" smtClean="0"/>
              <a:t>Choose “Revert Changes &amp; Save” to close query without saving changes.</a:t>
            </a:r>
          </a:p>
          <a:p>
            <a:pPr marL="514350" indent="-514350" eaLnBrk="0" hangingPunct="0">
              <a:spcAft>
                <a:spcPct val="5000"/>
              </a:spcAft>
              <a:buFont typeface="+mj-lt"/>
              <a:buAutoNum type="arabicPeriod" startAt="7"/>
            </a:pPr>
            <a:endParaRPr lang="en-US" altLang="en-US" sz="2800" dirty="0" smtClean="0"/>
          </a:p>
          <a:p>
            <a:pPr marL="514350" indent="-514350" eaLnBrk="0" hangingPunct="0">
              <a:spcAft>
                <a:spcPct val="5000"/>
              </a:spcAft>
              <a:buFont typeface="+mj-lt"/>
              <a:buAutoNum type="arabicPeriod" startAt="7"/>
            </a:pPr>
            <a:endParaRPr lang="en-US" altLang="en-US" sz="2800" dirty="0" smtClean="0"/>
          </a:p>
          <a:p>
            <a:pPr eaLnBrk="0" hangingPunct="0">
              <a:spcAft>
                <a:spcPct val="5000"/>
              </a:spcAft>
            </a:pPr>
            <a:endParaRPr lang="en-US" altLang="en-US" sz="2800" dirty="0" smtClean="0"/>
          </a:p>
          <a:p>
            <a:pPr eaLnBrk="0" hangingPunct="0">
              <a:spcAft>
                <a:spcPct val="5000"/>
              </a:spcAft>
            </a:pPr>
            <a:endParaRPr lang="en-US" altLang="en-US" sz="2800" dirty="0" smtClean="0">
              <a:sym typeface="Wingdings" panose="05000000000000000000" pitchFamily="2" charset="2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A9BDE-D047-4B54-B8B7-55179D658E11}" type="slidenum">
              <a:rPr lang="en-US" altLang="en-US"/>
              <a:pPr/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00951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484632"/>
            <a:ext cx="8686800" cy="1259458"/>
          </a:xfrm>
        </p:spPr>
        <p:txBody>
          <a:bodyPr/>
          <a:lstStyle/>
          <a:p>
            <a:pPr algn="l"/>
            <a:r>
              <a:rPr lang="en-US" altLang="en-US" sz="3600" b="0" dirty="0" smtClean="0"/>
              <a:t>Editing Reports (continued)</a:t>
            </a:r>
            <a:endParaRPr lang="en-US" altLang="en-US" sz="3600" b="0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A9BDE-D047-4B54-B8B7-55179D658E11}" type="slidenum">
              <a:rPr lang="en-US" altLang="en-US"/>
              <a:pPr/>
              <a:t>13</a:t>
            </a:fld>
            <a:endParaRPr lang="en-US" altLang="en-US"/>
          </a:p>
        </p:txBody>
      </p:sp>
      <p:pic>
        <p:nvPicPr>
          <p:cNvPr id="7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495300" y="1447800"/>
            <a:ext cx="8153400" cy="4610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9067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484632"/>
            <a:ext cx="8686800" cy="1259458"/>
          </a:xfrm>
        </p:spPr>
        <p:txBody>
          <a:bodyPr/>
          <a:lstStyle/>
          <a:p>
            <a:pPr algn="l"/>
            <a:r>
              <a:rPr lang="en-US" altLang="en-US" sz="3600" b="0" dirty="0" smtClean="0"/>
              <a:t>Editing Reports (continued)</a:t>
            </a:r>
            <a:endParaRPr lang="en-US" altLang="en-US" sz="3600" b="0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A9BDE-D047-4B54-B8B7-55179D658E11}" type="slidenum">
              <a:rPr lang="en-US" altLang="en-US"/>
              <a:pPr/>
              <a:t>14</a:t>
            </a:fld>
            <a:endParaRPr lang="en-US" altLang="en-US"/>
          </a:p>
        </p:txBody>
      </p:sp>
      <p:pic>
        <p:nvPicPr>
          <p:cNvPr id="6" name="Picture 5"/>
          <p:cNvPicPr/>
          <p:nvPr/>
        </p:nvPicPr>
        <p:blipFill>
          <a:blip r:embed="rId3"/>
          <a:stretch>
            <a:fillRect/>
          </a:stretch>
        </p:blipFill>
        <p:spPr>
          <a:xfrm>
            <a:off x="457200" y="1447800"/>
            <a:ext cx="8346867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062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pic>
        <p:nvPicPr>
          <p:cNvPr id="5" name="Content Placeholder 4" descr="Download Small PNG Medium PNG Large PNG SVG Edit Clipart"/>
          <p:cNvPicPr>
            <a:picLocks noGrp="1" noChangeAspect="1"/>
          </p:cNvPicPr>
          <p:nvPr>
            <p:ph idx="1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9710" y="2120900"/>
            <a:ext cx="4004579" cy="40513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5C5A-1E17-4FE4-8F76-9C64324B11C1}" type="slidenum">
              <a:rPr lang="en-US" altLang="en-US" smtClean="0"/>
              <a:pPr/>
              <a:t>15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8816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625346" y="1225296"/>
            <a:ext cx="7594854" cy="3520440"/>
          </a:xfrm>
        </p:spPr>
        <p:txBody>
          <a:bodyPr>
            <a:normAutofit/>
          </a:bodyPr>
          <a:lstStyle/>
          <a:p>
            <a:r>
              <a:rPr lang="en-US" sz="6000" dirty="0" smtClean="0"/>
              <a:t>Universes &amp; Statewide Reports</a:t>
            </a:r>
            <a:endParaRPr lang="en-US" sz="60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Used Today for Contract Reporting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62A04-64DB-49EB-B1F3-6CC3805AF266}" type="slidenum">
              <a:rPr lang="en-US" altLang="en-US" smtClean="0"/>
              <a:pPr/>
              <a:t>16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45391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533400"/>
            <a:ext cx="8686800" cy="1600200"/>
          </a:xfrm>
        </p:spPr>
        <p:txBody>
          <a:bodyPr>
            <a:normAutofit/>
          </a:bodyPr>
          <a:lstStyle/>
          <a:p>
            <a:r>
              <a:rPr lang="en-US" altLang="en-US" sz="3600" b="0" dirty="0" smtClean="0"/>
              <a:t>Universes Used </a:t>
            </a:r>
            <a:r>
              <a:rPr lang="en-US" altLang="en-US" sz="3600" b="0" dirty="0"/>
              <a:t>Today </a:t>
            </a:r>
            <a:r>
              <a:rPr lang="en-US" altLang="en-US" sz="3600" b="0" dirty="0" smtClean="0"/>
              <a:t>for Contract Reporting</a:t>
            </a:r>
            <a:endParaRPr lang="en-US" altLang="en-US" sz="3600" b="0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A9BDE-D047-4B54-B8B7-55179D658E11}" type="slidenum">
              <a:rPr lang="en-US" altLang="en-US"/>
              <a:pPr/>
              <a:t>17</a:t>
            </a:fld>
            <a:endParaRPr lang="en-US" alt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1905000"/>
            <a:ext cx="3678958" cy="4038600"/>
          </a:xfrm>
          <a:prstGeom prst="rect">
            <a:avLst/>
          </a:prstGeom>
        </p:spPr>
      </p:pic>
      <p:sp>
        <p:nvSpPr>
          <p:cNvPr id="9" name="Rectangle 3"/>
          <p:cNvSpPr>
            <a:spLocks noGrp="1" noChangeArrowheads="1"/>
          </p:cNvSpPr>
          <p:nvPr>
            <p:ph idx="1"/>
          </p:nvPr>
        </p:nvSpPr>
        <p:spPr>
          <a:xfrm>
            <a:off x="4215779" y="1828800"/>
            <a:ext cx="4775821" cy="4648200"/>
          </a:xfrm>
        </p:spPr>
        <p:txBody>
          <a:bodyPr>
            <a:normAutofit fontScale="92500" lnSpcReduction="10000"/>
          </a:bodyPr>
          <a:lstStyle/>
          <a:p>
            <a:pPr eaLnBrk="0" hangingPunct="0">
              <a:spcAft>
                <a:spcPct val="5000"/>
              </a:spcAft>
            </a:pPr>
            <a:r>
              <a:rPr lang="en-US" altLang="en-US" sz="2800" dirty="0" smtClean="0"/>
              <a:t>FIN – Procurement Awards</a:t>
            </a:r>
          </a:p>
          <a:p>
            <a:pPr lvl="1" eaLnBrk="0" hangingPunct="0">
              <a:spcAft>
                <a:spcPct val="5000"/>
              </a:spcAft>
            </a:pPr>
            <a:r>
              <a:rPr lang="en-US" altLang="en-US" sz="2600" dirty="0" smtClean="0"/>
              <a:t>Master Agreements (MAs)</a:t>
            </a:r>
          </a:p>
          <a:p>
            <a:pPr lvl="1" eaLnBrk="0" hangingPunct="0">
              <a:spcAft>
                <a:spcPct val="5000"/>
              </a:spcAft>
            </a:pPr>
            <a:r>
              <a:rPr lang="en-US" altLang="en-US" sz="2600" dirty="0" smtClean="0"/>
              <a:t>Personal Service Contracts (PON2s, etc.)</a:t>
            </a:r>
          </a:p>
          <a:p>
            <a:pPr lvl="1" eaLnBrk="0" hangingPunct="0">
              <a:spcAft>
                <a:spcPct val="5000"/>
              </a:spcAft>
            </a:pPr>
            <a:r>
              <a:rPr lang="en-US" altLang="en-US" sz="2600" dirty="0" smtClean="0"/>
              <a:t>Orders (POs, DOs, etc.)</a:t>
            </a:r>
          </a:p>
          <a:p>
            <a:pPr eaLnBrk="0" hangingPunct="0">
              <a:spcAft>
                <a:spcPct val="5000"/>
              </a:spcAft>
            </a:pPr>
            <a:r>
              <a:rPr lang="en-US" altLang="en-US" sz="2800" dirty="0" smtClean="0"/>
              <a:t>FIN – Accounts Payable</a:t>
            </a:r>
          </a:p>
          <a:p>
            <a:pPr lvl="1" eaLnBrk="0" hangingPunct="0">
              <a:spcAft>
                <a:spcPct val="5000"/>
              </a:spcAft>
            </a:pPr>
            <a:r>
              <a:rPr lang="en-US" altLang="en-US" sz="2600" dirty="0" smtClean="0"/>
              <a:t>Payments made against contracts or orders</a:t>
            </a:r>
          </a:p>
          <a:p>
            <a:pPr eaLnBrk="0" hangingPunct="0">
              <a:spcAft>
                <a:spcPct val="5000"/>
              </a:spcAft>
            </a:pPr>
            <a:r>
              <a:rPr lang="en-US" altLang="en-US" sz="2800" dirty="0" smtClean="0"/>
              <a:t>FIN – Document Catalog &amp; 	OFIN – Financial </a:t>
            </a:r>
            <a:br>
              <a:rPr lang="en-US" altLang="en-US" sz="2800" dirty="0" smtClean="0"/>
            </a:br>
            <a:r>
              <a:rPr lang="en-US" altLang="en-US" sz="2800" dirty="0" smtClean="0"/>
              <a:t>	Document Catalog</a:t>
            </a:r>
          </a:p>
          <a:p>
            <a:pPr eaLnBrk="0" hangingPunct="0">
              <a:spcAft>
                <a:spcPct val="5000"/>
              </a:spcAft>
            </a:pPr>
            <a:r>
              <a:rPr lang="en-US" altLang="en-US" sz="2800" dirty="0" smtClean="0"/>
              <a:t>FIN – General Accounting</a:t>
            </a:r>
            <a:endParaRPr lang="en-US" altLang="en-US" sz="2400" dirty="0" smtClean="0"/>
          </a:p>
          <a:p>
            <a:pPr eaLnBrk="0" hangingPunct="0">
              <a:spcAft>
                <a:spcPct val="5000"/>
              </a:spcAft>
            </a:pPr>
            <a:endParaRPr lang="en-US" altLang="en-US" sz="2400" dirty="0" smtClean="0"/>
          </a:p>
          <a:p>
            <a:pPr eaLnBrk="0" hangingPunct="0">
              <a:spcAft>
                <a:spcPct val="5000"/>
              </a:spcAft>
            </a:pPr>
            <a:endParaRPr lang="en-US" altLang="en-US" sz="2800" dirty="0" smtClean="0"/>
          </a:p>
          <a:p>
            <a:pPr eaLnBrk="0" hangingPunct="0">
              <a:spcAft>
                <a:spcPct val="5000"/>
              </a:spcAft>
            </a:pPr>
            <a:endParaRPr lang="en-US" altLang="en-US" sz="2800" dirty="0" smtClean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737689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484632"/>
            <a:ext cx="8686800" cy="1259458"/>
          </a:xfrm>
        </p:spPr>
        <p:txBody>
          <a:bodyPr/>
          <a:lstStyle/>
          <a:p>
            <a:pPr algn="l"/>
            <a:r>
              <a:rPr lang="en-US" altLang="en-US" sz="3600" b="0" dirty="0" smtClean="0"/>
              <a:t>FIN – Procurement Awards</a:t>
            </a:r>
            <a:endParaRPr lang="en-US" altLang="en-US" sz="3600" b="0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A9BDE-D047-4B54-B8B7-55179D658E11}" type="slidenum">
              <a:rPr lang="en-US" altLang="en-US"/>
              <a:pPr/>
              <a:t>18</a:t>
            </a:fld>
            <a:endParaRPr lang="en-US" altLang="en-US"/>
          </a:p>
        </p:txBody>
      </p:sp>
      <p:sp>
        <p:nvSpPr>
          <p:cNvPr id="9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368235"/>
            <a:ext cx="5334000" cy="5105400"/>
          </a:xfrm>
        </p:spPr>
        <p:txBody>
          <a:bodyPr>
            <a:normAutofit/>
          </a:bodyPr>
          <a:lstStyle/>
          <a:p>
            <a:pPr eaLnBrk="0" hangingPunct="0">
              <a:spcAft>
                <a:spcPct val="5000"/>
              </a:spcAft>
            </a:pPr>
            <a:r>
              <a:rPr lang="en-US" altLang="en-US" sz="2800" dirty="0" smtClean="0"/>
              <a:t>Award Document Header</a:t>
            </a:r>
          </a:p>
          <a:p>
            <a:pPr lvl="1" eaLnBrk="0" hangingPunct="0">
              <a:spcAft>
                <a:spcPct val="5000"/>
              </a:spcAft>
            </a:pPr>
            <a:r>
              <a:rPr lang="en-US" altLang="en-US" sz="2600" dirty="0" smtClean="0"/>
              <a:t>Document Number</a:t>
            </a:r>
          </a:p>
          <a:p>
            <a:pPr lvl="1" eaLnBrk="0" hangingPunct="0">
              <a:spcAft>
                <a:spcPct val="5000"/>
              </a:spcAft>
            </a:pPr>
            <a:r>
              <a:rPr lang="en-US" altLang="en-US" sz="2600" dirty="0" smtClean="0"/>
              <a:t>Dates (including MA expiration)</a:t>
            </a:r>
          </a:p>
          <a:p>
            <a:pPr lvl="1" eaLnBrk="0" hangingPunct="0">
              <a:spcAft>
                <a:spcPct val="5000"/>
              </a:spcAft>
            </a:pPr>
            <a:r>
              <a:rPr lang="en-US" altLang="en-US" sz="2600" dirty="0" smtClean="0"/>
              <a:t>Cited Authority</a:t>
            </a:r>
          </a:p>
          <a:p>
            <a:pPr lvl="1" eaLnBrk="0" hangingPunct="0">
              <a:spcAft>
                <a:spcPct val="5000"/>
              </a:spcAft>
            </a:pPr>
            <a:r>
              <a:rPr lang="en-US" altLang="en-US" sz="2600" dirty="0" smtClean="0"/>
              <a:t>Amounts (Actual / Closed)</a:t>
            </a:r>
          </a:p>
          <a:p>
            <a:pPr eaLnBrk="0" hangingPunct="0">
              <a:spcAft>
                <a:spcPct val="5000"/>
              </a:spcAft>
            </a:pPr>
            <a:r>
              <a:rPr lang="en-US" altLang="en-US" sz="2800" dirty="0" smtClean="0"/>
              <a:t>Award Document Lines</a:t>
            </a:r>
          </a:p>
          <a:p>
            <a:pPr lvl="1" eaLnBrk="0" hangingPunct="0">
              <a:spcAft>
                <a:spcPct val="5000"/>
              </a:spcAft>
            </a:pPr>
            <a:r>
              <a:rPr lang="en-US" altLang="en-US" sz="2600" dirty="0" smtClean="0"/>
              <a:t>Vendor / Commodity / </a:t>
            </a:r>
            <a:r>
              <a:rPr lang="en-US" altLang="en-US" sz="2600" dirty="0" err="1" smtClean="0"/>
              <a:t>Acctg</a:t>
            </a:r>
            <a:r>
              <a:rPr lang="en-US" altLang="en-US" sz="2600" dirty="0" smtClean="0"/>
              <a:t> Details (including Amounts)</a:t>
            </a:r>
          </a:p>
          <a:p>
            <a:pPr eaLnBrk="0" hangingPunct="0">
              <a:spcAft>
                <a:spcPct val="5000"/>
              </a:spcAft>
            </a:pPr>
            <a:r>
              <a:rPr lang="en-US" altLang="en-US" sz="2800" dirty="0" smtClean="0"/>
              <a:t>Master Agreement</a:t>
            </a:r>
          </a:p>
          <a:p>
            <a:pPr lvl="1" eaLnBrk="0" hangingPunct="0">
              <a:spcAft>
                <a:spcPct val="5000"/>
              </a:spcAft>
            </a:pPr>
            <a:r>
              <a:rPr lang="en-US" altLang="en-US" sz="2600" dirty="0" err="1" smtClean="0"/>
              <a:t>Auth</a:t>
            </a:r>
            <a:r>
              <a:rPr lang="en-US" altLang="en-US" sz="2600" dirty="0" smtClean="0"/>
              <a:t> </a:t>
            </a:r>
            <a:r>
              <a:rPr lang="en-US" altLang="en-US" sz="2600" dirty="0" err="1" smtClean="0"/>
              <a:t>Dept</a:t>
            </a:r>
            <a:r>
              <a:rPr lang="en-US" altLang="en-US" sz="2600" dirty="0" smtClean="0"/>
              <a:t>/Unit </a:t>
            </a:r>
            <a:r>
              <a:rPr lang="en-US" altLang="en-US" sz="2600" dirty="0"/>
              <a:t>(</a:t>
            </a:r>
            <a:r>
              <a:rPr lang="en-US" altLang="en-US" sz="2600" dirty="0" smtClean="0"/>
              <a:t>fixed?)</a:t>
            </a:r>
            <a:endParaRPr lang="en-US" altLang="en-US" sz="2600" dirty="0"/>
          </a:p>
          <a:p>
            <a:pPr eaLnBrk="0" hangingPunct="0">
              <a:spcAft>
                <a:spcPct val="5000"/>
              </a:spcAft>
            </a:pPr>
            <a:endParaRPr lang="en-US" altLang="en-US" sz="2400" dirty="0" smtClean="0"/>
          </a:p>
          <a:p>
            <a:pPr eaLnBrk="0" hangingPunct="0">
              <a:spcAft>
                <a:spcPct val="5000"/>
              </a:spcAft>
            </a:pPr>
            <a:endParaRPr lang="en-US" altLang="en-US" sz="2400" dirty="0" smtClean="0"/>
          </a:p>
          <a:p>
            <a:pPr eaLnBrk="0" hangingPunct="0">
              <a:spcAft>
                <a:spcPct val="5000"/>
              </a:spcAft>
            </a:pPr>
            <a:endParaRPr lang="en-US" altLang="en-US" sz="2800" dirty="0" smtClean="0"/>
          </a:p>
          <a:p>
            <a:pPr eaLnBrk="0" hangingPunct="0">
              <a:spcAft>
                <a:spcPct val="5000"/>
              </a:spcAft>
            </a:pPr>
            <a:endParaRPr lang="en-US" altLang="en-US" sz="2800" dirty="0" smtClean="0">
              <a:sym typeface="Wingdings" panose="05000000000000000000" pitchFamily="2" charset="2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59095" y="1365187"/>
            <a:ext cx="3380105" cy="4939483"/>
          </a:xfrm>
          <a:prstGeom prst="rect">
            <a:avLst/>
          </a:prstGeom>
          <a:ln w="1905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001477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484632"/>
            <a:ext cx="8686800" cy="1259458"/>
          </a:xfrm>
        </p:spPr>
        <p:txBody>
          <a:bodyPr/>
          <a:lstStyle/>
          <a:p>
            <a:pPr algn="l"/>
            <a:r>
              <a:rPr lang="en-US" altLang="en-US" sz="3600" b="0" dirty="0" smtClean="0"/>
              <a:t>FIN – Accounts Payable</a:t>
            </a:r>
            <a:endParaRPr lang="en-US" altLang="en-US" sz="3600" b="0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A9BDE-D047-4B54-B8B7-55179D658E11}" type="slidenum">
              <a:rPr lang="en-US" altLang="en-US"/>
              <a:pPr/>
              <a:t>19</a:t>
            </a:fld>
            <a:endParaRPr lang="en-US" altLang="en-US"/>
          </a:p>
        </p:txBody>
      </p:sp>
      <p:sp>
        <p:nvSpPr>
          <p:cNvPr id="9" name="Rectangle 3"/>
          <p:cNvSpPr>
            <a:spLocks noGrp="1" noChangeArrowheads="1"/>
          </p:cNvSpPr>
          <p:nvPr>
            <p:ph idx="1"/>
          </p:nvPr>
        </p:nvSpPr>
        <p:spPr>
          <a:xfrm>
            <a:off x="3581400" y="1349946"/>
            <a:ext cx="5382006" cy="5508053"/>
          </a:xfrm>
        </p:spPr>
        <p:txBody>
          <a:bodyPr>
            <a:normAutofit/>
          </a:bodyPr>
          <a:lstStyle/>
          <a:p>
            <a:pPr eaLnBrk="0" hangingPunct="0">
              <a:spcAft>
                <a:spcPct val="5000"/>
              </a:spcAft>
            </a:pPr>
            <a:r>
              <a:rPr lang="en-US" altLang="en-US" sz="2800" dirty="0" smtClean="0"/>
              <a:t>Payment Request</a:t>
            </a:r>
          </a:p>
          <a:p>
            <a:pPr eaLnBrk="0" hangingPunct="0">
              <a:spcAft>
                <a:spcPct val="5000"/>
              </a:spcAft>
            </a:pPr>
            <a:r>
              <a:rPr lang="en-US" altLang="en-US" sz="2800" dirty="0" smtClean="0"/>
              <a:t>Disbursement</a:t>
            </a:r>
            <a:endParaRPr lang="en-US" altLang="en-US" sz="2800" dirty="0"/>
          </a:p>
          <a:p>
            <a:pPr lvl="1" eaLnBrk="0" hangingPunct="0">
              <a:spcAft>
                <a:spcPct val="5000"/>
              </a:spcAft>
            </a:pPr>
            <a:r>
              <a:rPr lang="en-US" altLang="en-US" sz="2400" dirty="0" smtClean="0"/>
              <a:t>ADs, EFTs, Not </a:t>
            </a:r>
            <a:r>
              <a:rPr lang="en-US" altLang="en-US" sz="2400" dirty="0" err="1" smtClean="0"/>
              <a:t>Checkwriters</a:t>
            </a:r>
            <a:endParaRPr lang="en-US" altLang="en-US" sz="2400" dirty="0"/>
          </a:p>
          <a:p>
            <a:pPr eaLnBrk="0" hangingPunct="0">
              <a:spcAft>
                <a:spcPct val="5000"/>
              </a:spcAft>
            </a:pPr>
            <a:r>
              <a:rPr lang="en-US" altLang="en-US" sz="2800" dirty="0"/>
              <a:t>Chart of </a:t>
            </a:r>
            <a:r>
              <a:rPr lang="en-US" altLang="en-US" sz="2800" dirty="0" smtClean="0"/>
              <a:t>Accounts</a:t>
            </a:r>
          </a:p>
          <a:p>
            <a:pPr eaLnBrk="0" hangingPunct="0">
              <a:spcAft>
                <a:spcPct val="5000"/>
              </a:spcAft>
            </a:pPr>
            <a:r>
              <a:rPr lang="en-US" altLang="en-US" sz="2800" dirty="0" smtClean="0"/>
              <a:t>Posting Attributes</a:t>
            </a:r>
          </a:p>
          <a:p>
            <a:pPr lvl="1" eaLnBrk="0" hangingPunct="0">
              <a:spcAft>
                <a:spcPct val="5000"/>
              </a:spcAft>
            </a:pPr>
            <a:r>
              <a:rPr lang="en-US" altLang="en-US" sz="2400" dirty="0"/>
              <a:t>Event Type</a:t>
            </a:r>
          </a:p>
          <a:p>
            <a:pPr lvl="1" eaLnBrk="0" hangingPunct="0">
              <a:spcAft>
                <a:spcPct val="5000"/>
              </a:spcAft>
            </a:pPr>
            <a:r>
              <a:rPr lang="en-US" altLang="en-US" sz="2400" dirty="0"/>
              <a:t>Closing </a:t>
            </a:r>
            <a:r>
              <a:rPr lang="en-US" altLang="en-US" sz="2400" dirty="0" smtClean="0"/>
              <a:t>Classification</a:t>
            </a:r>
          </a:p>
          <a:p>
            <a:pPr eaLnBrk="0" hangingPunct="0">
              <a:spcAft>
                <a:spcPct val="5000"/>
              </a:spcAft>
            </a:pPr>
            <a:r>
              <a:rPr lang="en-US" altLang="en-US" sz="2600" dirty="0" smtClean="0"/>
              <a:t>Detail Financial </a:t>
            </a:r>
            <a:r>
              <a:rPr lang="en-US" altLang="en-US" sz="2600" dirty="0" err="1" smtClean="0"/>
              <a:t>Rptg</a:t>
            </a:r>
            <a:r>
              <a:rPr lang="en-US" altLang="en-US" sz="2600" dirty="0" smtClean="0"/>
              <a:t> Periods</a:t>
            </a:r>
          </a:p>
          <a:p>
            <a:pPr lvl="1" eaLnBrk="0" hangingPunct="0">
              <a:spcAft>
                <a:spcPct val="5000"/>
              </a:spcAft>
            </a:pPr>
            <a:r>
              <a:rPr lang="en-US" altLang="en-US" sz="2400" dirty="0" smtClean="0"/>
              <a:t>BFY, FY, Accounting Period, etc.</a:t>
            </a:r>
          </a:p>
          <a:p>
            <a:pPr eaLnBrk="0" hangingPunct="0">
              <a:spcAft>
                <a:spcPct val="5000"/>
              </a:spcAft>
            </a:pPr>
            <a:r>
              <a:rPr lang="en-US" altLang="en-US" sz="2600" dirty="0" smtClean="0"/>
              <a:t>Detail Vendor</a:t>
            </a:r>
          </a:p>
          <a:p>
            <a:pPr lvl="1" eaLnBrk="0" hangingPunct="0">
              <a:spcAft>
                <a:spcPct val="5000"/>
              </a:spcAft>
            </a:pPr>
            <a:r>
              <a:rPr lang="en-US" altLang="en-US" sz="2400" dirty="0" smtClean="0"/>
              <a:t>VCUST information</a:t>
            </a:r>
          </a:p>
          <a:p>
            <a:pPr eaLnBrk="0" hangingPunct="0">
              <a:spcAft>
                <a:spcPct val="5000"/>
              </a:spcAft>
            </a:pPr>
            <a:endParaRPr lang="en-US" altLang="en-US" sz="2600" dirty="0"/>
          </a:p>
          <a:p>
            <a:pPr lvl="1" eaLnBrk="0" hangingPunct="0">
              <a:spcAft>
                <a:spcPct val="5000"/>
              </a:spcAft>
            </a:pPr>
            <a:endParaRPr lang="en-US" altLang="en-US" sz="2200" dirty="0" smtClean="0"/>
          </a:p>
          <a:p>
            <a:pPr lvl="1" eaLnBrk="0" hangingPunct="0">
              <a:spcAft>
                <a:spcPct val="5000"/>
              </a:spcAft>
            </a:pPr>
            <a:endParaRPr lang="en-US" altLang="en-US" sz="2200" dirty="0" smtClean="0"/>
          </a:p>
          <a:p>
            <a:pPr eaLnBrk="0" hangingPunct="0">
              <a:spcAft>
                <a:spcPct val="5000"/>
              </a:spcAft>
            </a:pPr>
            <a:endParaRPr lang="en-US" altLang="en-US" sz="2400" dirty="0" smtClean="0"/>
          </a:p>
          <a:p>
            <a:pPr eaLnBrk="0" hangingPunct="0">
              <a:spcAft>
                <a:spcPct val="5000"/>
              </a:spcAft>
            </a:pPr>
            <a:endParaRPr lang="en-US" altLang="en-US" sz="2800" dirty="0" smtClean="0"/>
          </a:p>
          <a:p>
            <a:pPr eaLnBrk="0" hangingPunct="0">
              <a:spcAft>
                <a:spcPct val="5000"/>
              </a:spcAft>
            </a:pPr>
            <a:endParaRPr lang="en-US" altLang="en-US" sz="2800" dirty="0" smtClean="0">
              <a:sym typeface="Wingdings" panose="05000000000000000000" pitchFamily="2" charset="2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4423178"/>
            <a:ext cx="3351201" cy="1342469"/>
          </a:xfrm>
          <a:prstGeom prst="rect">
            <a:avLst/>
          </a:prstGeom>
          <a:ln w="25400">
            <a:solidFill>
              <a:schemeClr val="accent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" y="1349947"/>
            <a:ext cx="3275001" cy="2741643"/>
          </a:xfrm>
          <a:prstGeom prst="rect">
            <a:avLst/>
          </a:prstGeom>
          <a:ln w="254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671191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4" name="Rectangle 4"/>
          <p:cNvSpPr>
            <a:spLocks noGrp="1" noChangeArrowheads="1"/>
          </p:cNvSpPr>
          <p:nvPr>
            <p:ph type="title"/>
          </p:nvPr>
        </p:nvSpPr>
        <p:spPr>
          <a:xfrm>
            <a:off x="228600" y="484632"/>
            <a:ext cx="8229600" cy="1609344"/>
          </a:xfrm>
        </p:spPr>
        <p:txBody>
          <a:bodyPr/>
          <a:lstStyle/>
          <a:p>
            <a:r>
              <a:rPr lang="en-US" altLang="en-US" dirty="0" smtClean="0"/>
              <a:t>Agenda</a:t>
            </a:r>
            <a:endParaRPr lang="en-US" altLang="en-US" dirty="0"/>
          </a:p>
        </p:txBody>
      </p:sp>
      <p:sp>
        <p:nvSpPr>
          <p:cNvPr id="168965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609600" y="1600201"/>
            <a:ext cx="8153400" cy="4114800"/>
          </a:xfrm>
        </p:spPr>
        <p:txBody>
          <a:bodyPr>
            <a:normAutofit/>
          </a:bodyPr>
          <a:lstStyle/>
          <a:p>
            <a:r>
              <a:rPr lang="en-US" altLang="en-US" sz="2800" dirty="0" smtClean="0"/>
              <a:t>Introduction</a:t>
            </a:r>
          </a:p>
          <a:p>
            <a:pPr lvl="1"/>
            <a:r>
              <a:rPr lang="en-US" altLang="en-US" sz="2600" b="1" dirty="0" smtClean="0"/>
              <a:t>Diana Holberg</a:t>
            </a:r>
            <a:r>
              <a:rPr lang="en-US" altLang="en-US" sz="2600" dirty="0" smtClean="0"/>
              <a:t/>
            </a:r>
            <a:br>
              <a:rPr lang="en-US" altLang="en-US" sz="2600" dirty="0" smtClean="0"/>
            </a:br>
            <a:r>
              <a:rPr lang="en-US" altLang="en-US" sz="2600" dirty="0" smtClean="0"/>
              <a:t>Statewide Accounting Services</a:t>
            </a:r>
            <a:br>
              <a:rPr lang="en-US" altLang="en-US" sz="2600" dirty="0" smtClean="0"/>
            </a:br>
            <a:r>
              <a:rPr lang="en-US" altLang="en-US" sz="2600" dirty="0" smtClean="0"/>
              <a:t>Office of the Controller</a:t>
            </a:r>
            <a:br>
              <a:rPr lang="en-US" altLang="en-US" sz="2600" dirty="0" smtClean="0"/>
            </a:br>
            <a:r>
              <a:rPr lang="en-US" altLang="en-US" sz="2600" dirty="0" smtClean="0"/>
              <a:t>Finance &amp; Administration Cabinet</a:t>
            </a:r>
          </a:p>
          <a:p>
            <a:r>
              <a:rPr lang="en-US" altLang="en-US" sz="3000" dirty="0" smtClean="0"/>
              <a:t>Report Development Overview</a:t>
            </a:r>
          </a:p>
          <a:p>
            <a:pPr lvl="1"/>
            <a:r>
              <a:rPr lang="en-US" altLang="en-US" sz="2800" dirty="0" smtClean="0"/>
              <a:t>EBI &amp; eMARS Reporting</a:t>
            </a:r>
          </a:p>
          <a:p>
            <a:pPr lvl="1"/>
            <a:r>
              <a:rPr lang="en-US" altLang="en-US" sz="2800" dirty="0" smtClean="0"/>
              <a:t>Universes &amp; Reports</a:t>
            </a:r>
          </a:p>
          <a:p>
            <a:pPr lvl="1"/>
            <a:r>
              <a:rPr lang="en-US" altLang="en-US" sz="2800" dirty="0" smtClean="0"/>
              <a:t>Editing Reports</a:t>
            </a:r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89E71-1777-40A4-833E-BBEA809F6321}" type="slidenum">
              <a:rPr lang="en-US" altLang="en-US"/>
              <a:pPr/>
              <a:t>2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484632"/>
            <a:ext cx="8686800" cy="1259458"/>
          </a:xfrm>
        </p:spPr>
        <p:txBody>
          <a:bodyPr/>
          <a:lstStyle/>
          <a:p>
            <a:pPr algn="l"/>
            <a:r>
              <a:rPr lang="en-US" altLang="en-US" sz="3600" b="0" dirty="0" smtClean="0"/>
              <a:t>FIN – Document Catalog</a:t>
            </a:r>
            <a:endParaRPr lang="en-US" altLang="en-US" sz="3600" b="0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A9BDE-D047-4B54-B8B7-55179D658E11}" type="slidenum">
              <a:rPr lang="en-US" altLang="en-US"/>
              <a:pPr/>
              <a:t>20</a:t>
            </a:fld>
            <a:endParaRPr lang="en-US" altLang="en-US"/>
          </a:p>
        </p:txBody>
      </p:sp>
      <p:sp>
        <p:nvSpPr>
          <p:cNvPr id="9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368235"/>
            <a:ext cx="5334000" cy="5105400"/>
          </a:xfrm>
        </p:spPr>
        <p:txBody>
          <a:bodyPr>
            <a:normAutofit/>
          </a:bodyPr>
          <a:lstStyle/>
          <a:p>
            <a:pPr eaLnBrk="0" hangingPunct="0">
              <a:spcAft>
                <a:spcPct val="5000"/>
              </a:spcAft>
            </a:pPr>
            <a:r>
              <a:rPr lang="en-US" altLang="en-US" sz="2800" dirty="0" smtClean="0"/>
              <a:t>All documents; most details</a:t>
            </a:r>
          </a:p>
          <a:p>
            <a:pPr eaLnBrk="0" hangingPunct="0">
              <a:spcAft>
                <a:spcPct val="5000"/>
              </a:spcAft>
            </a:pPr>
            <a:r>
              <a:rPr lang="en-US" altLang="en-US" sz="2800" dirty="0" smtClean="0"/>
              <a:t>More Commodity info	than </a:t>
            </a:r>
            <a:br>
              <a:rPr lang="en-US" altLang="en-US" sz="2800" dirty="0" smtClean="0"/>
            </a:br>
            <a:r>
              <a:rPr lang="en-US" altLang="en-US" sz="2800" dirty="0" smtClean="0"/>
              <a:t>	FIN-General Accounting </a:t>
            </a:r>
            <a:br>
              <a:rPr lang="en-US" altLang="en-US" sz="2800" dirty="0" smtClean="0"/>
            </a:br>
            <a:r>
              <a:rPr lang="en-US" altLang="en-US" sz="2800" dirty="0" smtClean="0"/>
              <a:t>	but less than </a:t>
            </a:r>
            <a:br>
              <a:rPr lang="en-US" altLang="en-US" sz="2800" dirty="0" smtClean="0"/>
            </a:br>
            <a:r>
              <a:rPr lang="en-US" altLang="en-US" sz="2800" dirty="0" smtClean="0"/>
              <a:t>	FIN-Procurement Awards</a:t>
            </a:r>
          </a:p>
          <a:p>
            <a:pPr eaLnBrk="0" hangingPunct="0">
              <a:spcAft>
                <a:spcPct val="5000"/>
              </a:spcAft>
            </a:pPr>
            <a:r>
              <a:rPr lang="en-US" altLang="en-US" sz="2800" dirty="0" smtClean="0"/>
              <a:t>Only “Final” documents; use </a:t>
            </a:r>
            <a:br>
              <a:rPr lang="en-US" altLang="en-US" sz="2800" dirty="0" smtClean="0"/>
            </a:br>
            <a:r>
              <a:rPr lang="en-US" altLang="en-US" sz="2800" dirty="0" smtClean="0"/>
              <a:t>	OFIN – Financial</a:t>
            </a:r>
            <a:br>
              <a:rPr lang="en-US" altLang="en-US" sz="2800" dirty="0" smtClean="0"/>
            </a:br>
            <a:r>
              <a:rPr lang="en-US" altLang="en-US" sz="2800" dirty="0" smtClean="0"/>
              <a:t>	Document Catalog for </a:t>
            </a:r>
            <a:br>
              <a:rPr lang="en-US" altLang="en-US" sz="2800" dirty="0" smtClean="0"/>
            </a:br>
            <a:r>
              <a:rPr lang="en-US" altLang="en-US" sz="2800" dirty="0" smtClean="0"/>
              <a:t>	other Document Phases</a:t>
            </a:r>
            <a:endParaRPr lang="en-US" altLang="en-US" sz="2400" dirty="0" smtClean="0"/>
          </a:p>
          <a:p>
            <a:pPr eaLnBrk="0" hangingPunct="0">
              <a:spcAft>
                <a:spcPct val="5000"/>
              </a:spcAft>
            </a:pPr>
            <a:endParaRPr lang="en-US" altLang="en-US" sz="2400" dirty="0" smtClean="0"/>
          </a:p>
          <a:p>
            <a:pPr eaLnBrk="0" hangingPunct="0">
              <a:spcAft>
                <a:spcPct val="5000"/>
              </a:spcAft>
            </a:pPr>
            <a:endParaRPr lang="en-US" altLang="en-US" sz="2800" dirty="0" smtClean="0"/>
          </a:p>
          <a:p>
            <a:pPr eaLnBrk="0" hangingPunct="0">
              <a:spcAft>
                <a:spcPct val="5000"/>
              </a:spcAft>
            </a:pPr>
            <a:endParaRPr lang="en-US" altLang="en-US" sz="2800" dirty="0" smtClean="0">
              <a:sym typeface="Wingdings" panose="05000000000000000000" pitchFamily="2" charset="2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2600" y="1368235"/>
            <a:ext cx="3201297" cy="4304923"/>
          </a:xfrm>
          <a:prstGeom prst="rect">
            <a:avLst/>
          </a:prstGeom>
          <a:ln w="254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734741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484632"/>
            <a:ext cx="8686800" cy="1259458"/>
          </a:xfrm>
        </p:spPr>
        <p:txBody>
          <a:bodyPr/>
          <a:lstStyle/>
          <a:p>
            <a:pPr algn="l"/>
            <a:r>
              <a:rPr lang="en-US" altLang="en-US" sz="3600" b="0" dirty="0" smtClean="0"/>
              <a:t>FIN – General Accounting</a:t>
            </a:r>
            <a:endParaRPr lang="en-US" altLang="en-US" sz="3600" b="0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A9BDE-D047-4B54-B8B7-55179D658E11}" type="slidenum">
              <a:rPr lang="en-US" altLang="en-US"/>
              <a:pPr/>
              <a:t>21</a:t>
            </a:fld>
            <a:endParaRPr lang="en-US" altLang="en-US"/>
          </a:p>
        </p:txBody>
      </p:sp>
      <p:sp>
        <p:nvSpPr>
          <p:cNvPr id="9" name="Rectangle 3"/>
          <p:cNvSpPr>
            <a:spLocks noGrp="1" noChangeArrowheads="1"/>
          </p:cNvSpPr>
          <p:nvPr>
            <p:ph idx="1"/>
          </p:nvPr>
        </p:nvSpPr>
        <p:spPr>
          <a:xfrm>
            <a:off x="3078283" y="1447799"/>
            <a:ext cx="5837117" cy="5007547"/>
          </a:xfrm>
        </p:spPr>
        <p:txBody>
          <a:bodyPr>
            <a:normAutofit fontScale="92500" lnSpcReduction="10000"/>
          </a:bodyPr>
          <a:lstStyle/>
          <a:p>
            <a:pPr eaLnBrk="0" hangingPunct="0">
              <a:spcAft>
                <a:spcPct val="5000"/>
              </a:spcAft>
            </a:pPr>
            <a:r>
              <a:rPr lang="en-US" altLang="en-US" sz="2800" dirty="0" smtClean="0"/>
              <a:t>Posting Attributes </a:t>
            </a:r>
            <a:r>
              <a:rPr lang="en-US" altLang="en-US" sz="2400" dirty="0" smtClean="0"/>
              <a:t>- Event Type, </a:t>
            </a:r>
            <a:br>
              <a:rPr lang="en-US" altLang="en-US" sz="2400" dirty="0" smtClean="0"/>
            </a:br>
            <a:r>
              <a:rPr lang="en-US" altLang="en-US" sz="2400" dirty="0" smtClean="0"/>
              <a:t>	Posting Code, Closing Classification</a:t>
            </a:r>
          </a:p>
          <a:p>
            <a:pPr eaLnBrk="0" hangingPunct="0">
              <a:spcAft>
                <a:spcPct val="5000"/>
              </a:spcAft>
            </a:pPr>
            <a:r>
              <a:rPr lang="en-US" altLang="en-US" sz="2800" dirty="0" smtClean="0"/>
              <a:t>Vendor - </a:t>
            </a:r>
            <a:r>
              <a:rPr lang="en-US" altLang="en-US" sz="2400" dirty="0" smtClean="0"/>
              <a:t>same VCUST information </a:t>
            </a:r>
            <a:br>
              <a:rPr lang="en-US" altLang="en-US" sz="2400" dirty="0" smtClean="0"/>
            </a:br>
            <a:r>
              <a:rPr lang="en-US" altLang="en-US" sz="2400" dirty="0" smtClean="0"/>
              <a:t>		as other universes</a:t>
            </a:r>
          </a:p>
          <a:p>
            <a:pPr eaLnBrk="0" hangingPunct="0">
              <a:spcAft>
                <a:spcPct val="5000"/>
              </a:spcAft>
            </a:pPr>
            <a:r>
              <a:rPr lang="en-US" altLang="en-US" sz="2800" dirty="0" smtClean="0"/>
              <a:t>Accounting Journal</a:t>
            </a:r>
          </a:p>
          <a:p>
            <a:pPr lvl="1" eaLnBrk="0" hangingPunct="0">
              <a:spcAft>
                <a:spcPct val="5000"/>
              </a:spcAft>
            </a:pPr>
            <a:r>
              <a:rPr lang="en-US" altLang="en-US" sz="2600" dirty="0" smtClean="0"/>
              <a:t>Header Information </a:t>
            </a:r>
            <a:r>
              <a:rPr lang="en-US" altLang="en-US" sz="2400" dirty="0" smtClean="0"/>
              <a:t>- Document </a:t>
            </a:r>
            <a:r>
              <a:rPr lang="en-US" altLang="en-US" sz="2400" dirty="0" err="1" smtClean="0"/>
              <a:t>Num</a:t>
            </a:r>
            <a:r>
              <a:rPr lang="en-US" altLang="en-US" sz="2400" dirty="0" smtClean="0"/>
              <a:t>, </a:t>
            </a:r>
            <a:br>
              <a:rPr lang="en-US" altLang="en-US" sz="2400" dirty="0" smtClean="0"/>
            </a:br>
            <a:r>
              <a:rPr lang="en-US" altLang="en-US" sz="2400" dirty="0" smtClean="0"/>
              <a:t>			         Record Date, etc.</a:t>
            </a:r>
          </a:p>
          <a:p>
            <a:pPr lvl="1" eaLnBrk="0" hangingPunct="0">
              <a:spcAft>
                <a:spcPct val="5000"/>
              </a:spcAft>
            </a:pPr>
            <a:r>
              <a:rPr lang="en-US" altLang="en-US" sz="2600" dirty="0" smtClean="0"/>
              <a:t>Vendor Line information</a:t>
            </a:r>
          </a:p>
          <a:p>
            <a:pPr lvl="1" eaLnBrk="0" hangingPunct="0">
              <a:spcAft>
                <a:spcPct val="5000"/>
              </a:spcAft>
            </a:pPr>
            <a:r>
              <a:rPr lang="en-US" altLang="en-US" sz="2600" dirty="0" smtClean="0"/>
              <a:t>PR Accounting Line Info </a:t>
            </a:r>
            <a:r>
              <a:rPr lang="en-US" altLang="en-US" sz="2400" dirty="0" smtClean="0"/>
              <a:t>- Check </a:t>
            </a:r>
            <a:r>
              <a:rPr lang="en-US" altLang="en-US" sz="2400" dirty="0" err="1" smtClean="0"/>
              <a:t>Desc</a:t>
            </a:r>
            <a:endParaRPr lang="en-US" altLang="en-US" sz="2400" dirty="0" smtClean="0"/>
          </a:p>
          <a:p>
            <a:pPr lvl="1" eaLnBrk="0" hangingPunct="0">
              <a:spcAft>
                <a:spcPct val="5000"/>
              </a:spcAft>
            </a:pPr>
            <a:r>
              <a:rPr lang="en-US" altLang="en-US" sz="2600" dirty="0" smtClean="0"/>
              <a:t>Commodity </a:t>
            </a:r>
            <a:r>
              <a:rPr lang="en-US" altLang="en-US" sz="2400" dirty="0" smtClean="0"/>
              <a:t>- limited to Commodity Code</a:t>
            </a:r>
            <a:br>
              <a:rPr lang="en-US" altLang="en-US" sz="2400" dirty="0" smtClean="0"/>
            </a:br>
            <a:r>
              <a:rPr lang="en-US" altLang="en-US" sz="2400" dirty="0" smtClean="0"/>
              <a:t>		      &amp; Commodity Description</a:t>
            </a:r>
          </a:p>
          <a:p>
            <a:pPr lvl="1" eaLnBrk="0" hangingPunct="0">
              <a:spcAft>
                <a:spcPct val="5000"/>
              </a:spcAft>
            </a:pPr>
            <a:r>
              <a:rPr lang="en-US" altLang="en-US" sz="2600" dirty="0"/>
              <a:t>Posting </a:t>
            </a:r>
            <a:r>
              <a:rPr lang="en-US" altLang="en-US" sz="2600" dirty="0" smtClean="0"/>
              <a:t>Amount, Debit &amp; Credit </a:t>
            </a:r>
            <a:r>
              <a:rPr lang="en-US" altLang="en-US" sz="2600" dirty="0" err="1" smtClean="0"/>
              <a:t>Amts</a:t>
            </a:r>
            <a:endParaRPr lang="en-US" altLang="en-US" sz="2600" dirty="0" smtClean="0"/>
          </a:p>
          <a:p>
            <a:pPr lvl="1" eaLnBrk="0" hangingPunct="0">
              <a:spcAft>
                <a:spcPct val="5000"/>
              </a:spcAft>
            </a:pPr>
            <a:r>
              <a:rPr lang="en-US" altLang="en-US" sz="2600" dirty="0"/>
              <a:t>Referenced Document </a:t>
            </a:r>
            <a:r>
              <a:rPr lang="en-US" altLang="en-US" sz="2600" dirty="0" smtClean="0"/>
              <a:t>Information - </a:t>
            </a:r>
            <a:br>
              <a:rPr lang="en-US" altLang="en-US" sz="2600" dirty="0" smtClean="0"/>
            </a:br>
            <a:r>
              <a:rPr lang="en-US" altLang="en-US" sz="2600" dirty="0" smtClean="0"/>
              <a:t>	</a:t>
            </a:r>
            <a:r>
              <a:rPr lang="en-US" altLang="en-US" sz="2400" dirty="0" smtClean="0"/>
              <a:t>Down to Posting Line Numbers</a:t>
            </a:r>
          </a:p>
          <a:p>
            <a:pPr lvl="2" eaLnBrk="0" hangingPunct="0">
              <a:spcAft>
                <a:spcPct val="5000"/>
              </a:spcAft>
            </a:pPr>
            <a:endParaRPr lang="en-US" altLang="en-US" sz="2200" dirty="0" smtClean="0"/>
          </a:p>
          <a:p>
            <a:pPr eaLnBrk="0" hangingPunct="0">
              <a:spcAft>
                <a:spcPct val="5000"/>
              </a:spcAft>
            </a:pPr>
            <a:endParaRPr lang="en-US" altLang="en-US" sz="2400" dirty="0" smtClean="0"/>
          </a:p>
          <a:p>
            <a:pPr eaLnBrk="0" hangingPunct="0">
              <a:spcAft>
                <a:spcPct val="5000"/>
              </a:spcAft>
            </a:pPr>
            <a:endParaRPr lang="en-US" altLang="en-US" sz="2800" dirty="0" smtClean="0"/>
          </a:p>
          <a:p>
            <a:pPr eaLnBrk="0" hangingPunct="0">
              <a:spcAft>
                <a:spcPct val="5000"/>
              </a:spcAft>
            </a:pPr>
            <a:endParaRPr lang="en-US" altLang="en-US" sz="2800" dirty="0" smtClean="0">
              <a:sym typeface="Wingdings" panose="05000000000000000000" pitchFamily="2" charset="2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8600" y="1349947"/>
            <a:ext cx="2849683" cy="4593653"/>
          </a:xfrm>
          <a:prstGeom prst="rect">
            <a:avLst/>
          </a:prstGeom>
          <a:ln w="22225">
            <a:solidFill>
              <a:schemeClr val="accent1"/>
            </a:solidFill>
          </a:ln>
        </p:spPr>
      </p:pic>
      <p:cxnSp>
        <p:nvCxnSpPr>
          <p:cNvPr id="6" name="Straight Connector 5"/>
          <p:cNvCxnSpPr/>
          <p:nvPr/>
        </p:nvCxnSpPr>
        <p:spPr>
          <a:xfrm flipH="1">
            <a:off x="381000" y="2362200"/>
            <a:ext cx="2286000" cy="0"/>
          </a:xfrm>
          <a:prstGeom prst="line">
            <a:avLst/>
          </a:prstGeom>
          <a:ln w="66675" cmpd="dbl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381000" y="2743200"/>
            <a:ext cx="2286000" cy="0"/>
          </a:xfrm>
          <a:prstGeom prst="line">
            <a:avLst/>
          </a:prstGeom>
          <a:ln w="66675" cmpd="dbl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4574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484632"/>
            <a:ext cx="8686800" cy="1259458"/>
          </a:xfrm>
        </p:spPr>
        <p:txBody>
          <a:bodyPr/>
          <a:lstStyle/>
          <a:p>
            <a:pPr algn="l"/>
            <a:r>
              <a:rPr lang="en-US" altLang="en-US" sz="3600" b="0" dirty="0" smtClean="0"/>
              <a:t>Statewide Reports</a:t>
            </a:r>
            <a:endParaRPr lang="en-US" altLang="en-US" sz="3600" b="0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A9BDE-D047-4B54-B8B7-55179D658E11}" type="slidenum">
              <a:rPr lang="en-US" altLang="en-US"/>
              <a:pPr/>
              <a:t>22</a:t>
            </a:fld>
            <a:endParaRPr lang="en-US" alt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idx="1"/>
          </p:nvPr>
        </p:nvSpPr>
        <p:spPr>
          <a:xfrm>
            <a:off x="228599" y="1371600"/>
            <a:ext cx="5590794" cy="5105400"/>
          </a:xfrm>
        </p:spPr>
        <p:txBody>
          <a:bodyPr>
            <a:normAutofit/>
          </a:bodyPr>
          <a:lstStyle/>
          <a:p>
            <a:pPr eaLnBrk="0" hangingPunct="0">
              <a:spcAft>
                <a:spcPct val="5000"/>
              </a:spcAft>
            </a:pPr>
            <a:r>
              <a:rPr lang="en-US" altLang="en-US" sz="2800" dirty="0" smtClean="0"/>
              <a:t>EBI Documents tab</a:t>
            </a:r>
            <a:br>
              <a:rPr lang="en-US" altLang="en-US" sz="2800" dirty="0" smtClean="0"/>
            </a:br>
            <a:r>
              <a:rPr lang="en-US" altLang="en-US" sz="2800" dirty="0" smtClean="0"/>
              <a:t> &gt; Public Folders</a:t>
            </a:r>
            <a:br>
              <a:rPr lang="en-US" altLang="en-US" sz="2800" dirty="0" smtClean="0"/>
            </a:br>
            <a:r>
              <a:rPr lang="en-US" altLang="en-US" sz="2800" dirty="0" smtClean="0"/>
              <a:t>     &gt; eMARS Financial</a:t>
            </a:r>
            <a:br>
              <a:rPr lang="en-US" altLang="en-US" sz="2800" dirty="0" smtClean="0"/>
            </a:br>
            <a:r>
              <a:rPr lang="en-US" altLang="en-US" sz="2800" dirty="0" smtClean="0"/>
              <a:t>         &gt; Statewide Reports</a:t>
            </a:r>
          </a:p>
          <a:p>
            <a:pPr eaLnBrk="0" hangingPunct="0">
              <a:spcAft>
                <a:spcPct val="5000"/>
              </a:spcAft>
            </a:pPr>
            <a:r>
              <a:rPr lang="en-US" altLang="en-US" sz="2800" dirty="0" smtClean="0"/>
              <a:t>Organized by Functional Area</a:t>
            </a:r>
          </a:p>
          <a:p>
            <a:pPr lvl="1" eaLnBrk="0" hangingPunct="0">
              <a:spcAft>
                <a:spcPct val="5000"/>
              </a:spcAft>
            </a:pPr>
            <a:r>
              <a:rPr lang="en-US" altLang="en-US" sz="2400" dirty="0" smtClean="0"/>
              <a:t>Budget &amp; Cash Reports by </a:t>
            </a:r>
            <a:br>
              <a:rPr lang="en-US" altLang="en-US" sz="2400" dirty="0" smtClean="0"/>
            </a:br>
            <a:r>
              <a:rPr lang="en-US" altLang="en-US" sz="2400" dirty="0" smtClean="0"/>
              <a:t>	frequency (Daily, Monthly, YTD)</a:t>
            </a:r>
          </a:p>
          <a:p>
            <a:pPr eaLnBrk="0" hangingPunct="0">
              <a:spcAft>
                <a:spcPct val="5000"/>
              </a:spcAft>
            </a:pPr>
            <a:r>
              <a:rPr lang="en-US" altLang="en-US" sz="2600" dirty="0" smtClean="0"/>
              <a:t>FIN – Procurement Awards</a:t>
            </a:r>
            <a:br>
              <a:rPr lang="en-US" altLang="en-US" sz="2600" dirty="0" smtClean="0"/>
            </a:br>
            <a:r>
              <a:rPr lang="en-US" altLang="en-US" sz="2600" dirty="0" smtClean="0"/>
              <a:t>	reports are found in </a:t>
            </a:r>
            <a:br>
              <a:rPr lang="en-US" altLang="en-US" sz="2600" dirty="0" smtClean="0"/>
            </a:br>
            <a:r>
              <a:rPr lang="en-US" altLang="en-US" sz="2600" dirty="0" smtClean="0"/>
              <a:t>	Procurement Reports folder</a:t>
            </a:r>
          </a:p>
          <a:p>
            <a:pPr eaLnBrk="0" hangingPunct="0">
              <a:spcAft>
                <a:spcPct val="5000"/>
              </a:spcAft>
            </a:pPr>
            <a:r>
              <a:rPr lang="en-US" altLang="en-US" sz="2600" dirty="0" smtClean="0"/>
              <a:t>Encumbrance Reports found in </a:t>
            </a:r>
            <a:br>
              <a:rPr lang="en-US" altLang="en-US" sz="2600" dirty="0" smtClean="0"/>
            </a:br>
            <a:r>
              <a:rPr lang="en-US" altLang="en-US" sz="2600" dirty="0" smtClean="0"/>
              <a:t>		Monthly Reports folder</a:t>
            </a:r>
          </a:p>
          <a:p>
            <a:pPr eaLnBrk="0" hangingPunct="0">
              <a:spcAft>
                <a:spcPct val="5000"/>
              </a:spcAft>
            </a:pPr>
            <a:endParaRPr lang="en-US" altLang="en-US" sz="2800" dirty="0" smtClean="0"/>
          </a:p>
          <a:p>
            <a:pPr eaLnBrk="0" hangingPunct="0">
              <a:spcAft>
                <a:spcPct val="5000"/>
              </a:spcAft>
            </a:pPr>
            <a:endParaRPr lang="en-US" altLang="en-US" sz="2800" dirty="0" smtClean="0">
              <a:sym typeface="Wingdings" panose="05000000000000000000" pitchFamily="2" charset="2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7401" y="990600"/>
            <a:ext cx="3048000" cy="3844248"/>
          </a:xfrm>
          <a:prstGeom prst="rect">
            <a:avLst/>
          </a:prstGeom>
          <a:ln w="25400">
            <a:solidFill>
              <a:schemeClr val="accent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67400" y="4985346"/>
            <a:ext cx="3047999" cy="1415453"/>
          </a:xfrm>
          <a:prstGeom prst="rect">
            <a:avLst/>
          </a:prstGeom>
          <a:ln w="254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998284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484632"/>
            <a:ext cx="8686800" cy="1259458"/>
          </a:xfrm>
        </p:spPr>
        <p:txBody>
          <a:bodyPr/>
          <a:lstStyle/>
          <a:p>
            <a:pPr algn="l"/>
            <a:r>
              <a:rPr lang="en-US" altLang="en-US" sz="3600" b="0" dirty="0" smtClean="0"/>
              <a:t>Statewide Procurement Reports</a:t>
            </a:r>
            <a:endParaRPr lang="en-US" altLang="en-US" sz="3600" b="0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A9BDE-D047-4B54-B8B7-55179D658E11}" type="slidenum">
              <a:rPr lang="en-US" altLang="en-US"/>
              <a:pPr/>
              <a:t>23</a:t>
            </a:fld>
            <a:endParaRPr lang="en-US" alt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idx="1"/>
          </p:nvPr>
        </p:nvSpPr>
        <p:spPr>
          <a:xfrm>
            <a:off x="4450477" y="1447800"/>
            <a:ext cx="4512929" cy="5029200"/>
          </a:xfrm>
        </p:spPr>
        <p:txBody>
          <a:bodyPr>
            <a:normAutofit/>
          </a:bodyPr>
          <a:lstStyle/>
          <a:p>
            <a:pPr eaLnBrk="0" hangingPunct="0">
              <a:spcAft>
                <a:spcPct val="5000"/>
              </a:spcAft>
            </a:pPr>
            <a:r>
              <a:rPr lang="en-US" altLang="en-US" sz="2800" dirty="0" smtClean="0"/>
              <a:t>All reports provide data on Master Agreements, contracts or orders</a:t>
            </a:r>
          </a:p>
          <a:p>
            <a:pPr eaLnBrk="0" hangingPunct="0">
              <a:spcAft>
                <a:spcPct val="5000"/>
              </a:spcAft>
            </a:pPr>
            <a:r>
              <a:rPr lang="en-US" altLang="en-US" sz="2800" dirty="0" smtClean="0"/>
              <a:t>Best used as templates for Agency Reports</a:t>
            </a:r>
          </a:p>
          <a:p>
            <a:pPr eaLnBrk="0" hangingPunct="0">
              <a:spcAft>
                <a:spcPct val="5000"/>
              </a:spcAft>
            </a:pPr>
            <a:r>
              <a:rPr lang="en-US" altLang="en-US" sz="2800" dirty="0" smtClean="0"/>
              <a:t>Some have issues</a:t>
            </a:r>
          </a:p>
          <a:p>
            <a:pPr eaLnBrk="0" hangingPunct="0">
              <a:spcAft>
                <a:spcPct val="5000"/>
              </a:spcAft>
            </a:pPr>
            <a:r>
              <a:rPr lang="en-US" altLang="en-US" sz="2800" dirty="0" smtClean="0"/>
              <a:t>June 2018 revision was for upgrade</a:t>
            </a:r>
          </a:p>
          <a:p>
            <a:pPr lvl="1" eaLnBrk="0" hangingPunct="0">
              <a:spcAft>
                <a:spcPct val="5000"/>
              </a:spcAft>
            </a:pPr>
            <a:r>
              <a:rPr lang="en-US" altLang="en-US" sz="2400" dirty="0" smtClean="0"/>
              <a:t>Updated Document Types, Document Codes and/or Commodity Classes</a:t>
            </a:r>
          </a:p>
          <a:p>
            <a:pPr eaLnBrk="0" hangingPunct="0">
              <a:spcAft>
                <a:spcPct val="5000"/>
              </a:spcAft>
            </a:pPr>
            <a:endParaRPr lang="en-US" altLang="en-US" sz="2800" dirty="0" smtClean="0">
              <a:sym typeface="Wingdings" panose="05000000000000000000" pitchFamily="2" charset="2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1419366"/>
            <a:ext cx="4069477" cy="3228834"/>
          </a:xfrm>
          <a:prstGeom prst="rect">
            <a:avLst/>
          </a:prstGeom>
          <a:ln w="254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924180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pic>
        <p:nvPicPr>
          <p:cNvPr id="5" name="Content Placeholder 4" descr="Download Small PNG Medium PNG Large PNG SVG Edit Clipart"/>
          <p:cNvPicPr>
            <a:picLocks noGrp="1" noChangeAspect="1"/>
          </p:cNvPicPr>
          <p:nvPr>
            <p:ph idx="1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9710" y="2120900"/>
            <a:ext cx="4004579" cy="40513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5C5A-1E17-4FE4-8F76-9C64324B11C1}" type="slidenum">
              <a:rPr lang="en-US" altLang="en-US" smtClean="0"/>
              <a:pPr/>
              <a:t>24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21929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625346" y="1225296"/>
            <a:ext cx="7290054" cy="3520440"/>
          </a:xfrm>
        </p:spPr>
        <p:txBody>
          <a:bodyPr>
            <a:normAutofit/>
          </a:bodyPr>
          <a:lstStyle/>
          <a:p>
            <a:r>
              <a:rPr lang="en-US" sz="5400" dirty="0" smtClean="0"/>
              <a:t>Existing Contract Reporting Challenges</a:t>
            </a:r>
            <a:endParaRPr lang="en-US" sz="54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Why is it so difficult?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62A04-64DB-49EB-B1F3-6CC3805AF266}" type="slidenum">
              <a:rPr lang="en-US" altLang="en-US" smtClean="0"/>
              <a:pPr/>
              <a:t>25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6433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62000"/>
            <a:ext cx="7772400" cy="1331976"/>
          </a:xfrm>
        </p:spPr>
        <p:txBody>
          <a:bodyPr/>
          <a:lstStyle/>
          <a:p>
            <a:r>
              <a:rPr lang="en-US" dirty="0" smtClean="0"/>
              <a:t>Key Current Contract Reporting Needs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093976"/>
            <a:ext cx="7924800" cy="4078224"/>
          </a:xfrm>
        </p:spPr>
        <p:txBody>
          <a:bodyPr>
            <a:normAutofit/>
          </a:bodyPr>
          <a:lstStyle/>
          <a:p>
            <a:r>
              <a:rPr lang="en-US" sz="2800" dirty="0" smtClean="0"/>
              <a:t>Non-Expired Master Agreements listing (fixed?)</a:t>
            </a:r>
          </a:p>
          <a:p>
            <a:r>
              <a:rPr lang="en-US" sz="2800" dirty="0" smtClean="0"/>
              <a:t>Upcoming Renewals listing (fixed?)</a:t>
            </a:r>
          </a:p>
          <a:p>
            <a:r>
              <a:rPr lang="en-US" sz="2800" dirty="0"/>
              <a:t>Outstanding </a:t>
            </a:r>
            <a:r>
              <a:rPr lang="en-US" sz="2800" dirty="0" smtClean="0"/>
              <a:t>Orders</a:t>
            </a:r>
            <a:endParaRPr lang="en-US" sz="2800" dirty="0"/>
          </a:p>
          <a:p>
            <a:pPr lvl="1"/>
            <a:r>
              <a:rPr lang="en-US" sz="2600" dirty="0"/>
              <a:t>Especially PR05s to </a:t>
            </a:r>
            <a:r>
              <a:rPr lang="en-US" sz="2600" dirty="0" smtClean="0"/>
              <a:t>close to free budget (yes)</a:t>
            </a:r>
            <a:endParaRPr lang="en-US" sz="2600" dirty="0"/>
          </a:p>
          <a:p>
            <a:r>
              <a:rPr lang="en-US" sz="2800" dirty="0" smtClean="0"/>
              <a:t>Payments against Master Agreements (limited)</a:t>
            </a:r>
          </a:p>
          <a:p>
            <a:r>
              <a:rPr lang="en-US" sz="2800" dirty="0" smtClean="0"/>
              <a:t>Payments </a:t>
            </a:r>
            <a:r>
              <a:rPr lang="en-US" sz="2800" dirty="0"/>
              <a:t>against </a:t>
            </a:r>
            <a:r>
              <a:rPr lang="en-US" sz="2800" dirty="0" smtClean="0"/>
              <a:t>Contracts</a:t>
            </a:r>
          </a:p>
          <a:p>
            <a:pPr lvl="1"/>
            <a:r>
              <a:rPr lang="en-US" sz="2600" dirty="0" smtClean="0"/>
              <a:t>By Cited Authority or contract number (yes)</a:t>
            </a:r>
          </a:p>
          <a:p>
            <a:r>
              <a:rPr lang="en-US" sz="2800" dirty="0" smtClean="0"/>
              <a:t>Vendor payments</a:t>
            </a:r>
          </a:p>
          <a:p>
            <a:endParaRPr lang="en-US" sz="2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5C5A-1E17-4FE4-8F76-9C64324B11C1}" type="slidenum">
              <a:rPr lang="en-US" altLang="en-US" smtClean="0"/>
              <a:pPr/>
              <a:t>26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30144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0946" y="533400"/>
            <a:ext cx="7772400" cy="1331976"/>
          </a:xfrm>
        </p:spPr>
        <p:txBody>
          <a:bodyPr/>
          <a:lstStyle/>
          <a:p>
            <a:r>
              <a:rPr lang="en-US" dirty="0" smtClean="0"/>
              <a:t>Major Obstacles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0946" y="1524000"/>
            <a:ext cx="7772400" cy="44196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Limited Reporting staff and/or skills</a:t>
            </a:r>
          </a:p>
          <a:p>
            <a:r>
              <a:rPr lang="en-US" sz="2600" dirty="0" smtClean="0"/>
              <a:t>Document Referencing </a:t>
            </a:r>
            <a:r>
              <a:rPr lang="en-US" sz="2600" dirty="0"/>
              <a:t>Inconsistent</a:t>
            </a:r>
            <a:endParaRPr lang="en-US" sz="2600" dirty="0" smtClean="0"/>
          </a:p>
          <a:p>
            <a:pPr lvl="1"/>
            <a:r>
              <a:rPr lang="en-US" sz="2400" dirty="0" smtClean="0"/>
              <a:t>Delivery Orders reference MA in Header or on Vendor Line – difficult to address in a single report</a:t>
            </a:r>
          </a:p>
          <a:p>
            <a:pPr lvl="1"/>
            <a:r>
              <a:rPr lang="en-US" sz="2400" dirty="0" smtClean="0"/>
              <a:t>Payments may or may not reference orders</a:t>
            </a:r>
          </a:p>
          <a:p>
            <a:pPr lvl="1"/>
            <a:r>
              <a:rPr lang="en-US" sz="2400" dirty="0" smtClean="0"/>
              <a:t>Payments may or may not reference MAs</a:t>
            </a:r>
          </a:p>
          <a:p>
            <a:pPr lvl="1"/>
            <a:r>
              <a:rPr lang="en-US" sz="2400" dirty="0" smtClean="0"/>
              <a:t>References may be incomplete (i.e., “Memo”)</a:t>
            </a:r>
          </a:p>
          <a:p>
            <a:pPr lvl="1"/>
            <a:r>
              <a:rPr lang="en-US" sz="2400" dirty="0" smtClean="0"/>
              <a:t>References may be in Description fields</a:t>
            </a:r>
          </a:p>
          <a:p>
            <a:pPr lvl="1"/>
            <a:r>
              <a:rPr lang="en-US" sz="2400" dirty="0" smtClean="0"/>
              <a:t>References are not used on JV* documents</a:t>
            </a:r>
          </a:p>
          <a:p>
            <a:r>
              <a:rPr lang="en-US" sz="2600" dirty="0" smtClean="0"/>
              <a:t>Universe issues; EBI upgrade issues</a:t>
            </a:r>
          </a:p>
          <a:p>
            <a:endParaRPr lang="en-US" sz="2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5C5A-1E17-4FE4-8F76-9C64324B11C1}" type="slidenum">
              <a:rPr lang="en-US" altLang="en-US" smtClean="0"/>
              <a:pPr/>
              <a:t>27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0835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0946" y="533400"/>
            <a:ext cx="7772400" cy="1331976"/>
          </a:xfrm>
        </p:spPr>
        <p:txBody>
          <a:bodyPr/>
          <a:lstStyle/>
          <a:p>
            <a:r>
              <a:rPr lang="en-US" dirty="0" smtClean="0"/>
              <a:t>Addressing the Obstacles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0946" y="1524000"/>
            <a:ext cx="7772400" cy="4419600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Report Development information on web page</a:t>
            </a:r>
          </a:p>
          <a:p>
            <a:r>
              <a:rPr lang="en-US" sz="2800" dirty="0" smtClean="0"/>
              <a:t>Working toward offering Training again</a:t>
            </a:r>
          </a:p>
          <a:p>
            <a:pPr lvl="1"/>
            <a:r>
              <a:rPr lang="en-US" sz="2600" dirty="0" smtClean="0"/>
              <a:t>“Introduction to eMARS Reporting” via Skype</a:t>
            </a:r>
          </a:p>
          <a:p>
            <a:pPr lvl="1"/>
            <a:r>
              <a:rPr lang="en-US" sz="2600" dirty="0" smtClean="0"/>
              <a:t>Intermediate Report Development class based on web page information</a:t>
            </a:r>
          </a:p>
          <a:p>
            <a:pPr lvl="1"/>
            <a:r>
              <a:rPr lang="en-US" sz="2600" dirty="0" smtClean="0"/>
              <a:t>Eventually advanced classes by functional area</a:t>
            </a:r>
          </a:p>
          <a:p>
            <a:r>
              <a:rPr lang="en-US" sz="2800" dirty="0" smtClean="0"/>
              <a:t>Contract Expenditure Summary universe 	(limited)</a:t>
            </a:r>
          </a:p>
          <a:p>
            <a:r>
              <a:rPr lang="en-US" sz="2800" dirty="0" smtClean="0"/>
              <a:t>Fixing Statewide Reports as possible</a:t>
            </a:r>
          </a:p>
          <a:p>
            <a:r>
              <a:rPr lang="en-US" sz="2800" dirty="0"/>
              <a:t>Report issues so they can be logged &amp; fixed</a:t>
            </a:r>
          </a:p>
          <a:p>
            <a:endParaRPr lang="en-US" sz="2800" dirty="0" smtClean="0"/>
          </a:p>
          <a:p>
            <a:pPr lvl="1"/>
            <a:endParaRPr lang="en-US" sz="2600" dirty="0" smtClean="0"/>
          </a:p>
          <a:p>
            <a:pPr lvl="1"/>
            <a:endParaRPr lang="en-US" sz="2600" dirty="0" smtClean="0"/>
          </a:p>
          <a:p>
            <a:endParaRPr lang="en-US" sz="2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5C5A-1E17-4FE4-8F76-9C64324B11C1}" type="slidenum">
              <a:rPr lang="en-US" altLang="en-US" smtClean="0"/>
              <a:pPr/>
              <a:t>28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7363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562" y="762000"/>
            <a:ext cx="7772400" cy="1331976"/>
          </a:xfrm>
        </p:spPr>
        <p:txBody>
          <a:bodyPr>
            <a:normAutofit/>
          </a:bodyPr>
          <a:lstStyle/>
          <a:p>
            <a:r>
              <a:rPr lang="en-US" dirty="0" smtClean="0"/>
              <a:t>Addressing the Obstacles (continued)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0945" y="2093976"/>
            <a:ext cx="5080255" cy="3849624"/>
          </a:xfrm>
        </p:spPr>
        <p:txBody>
          <a:bodyPr>
            <a:normAutofit/>
          </a:bodyPr>
          <a:lstStyle/>
          <a:p>
            <a:r>
              <a:rPr lang="en-US" sz="2800" dirty="0" smtClean="0"/>
              <a:t>KY – Contract Expenditure Summary universe (limited)</a:t>
            </a:r>
          </a:p>
          <a:p>
            <a:pPr lvl="1"/>
            <a:r>
              <a:rPr lang="en-US" sz="2600" dirty="0" smtClean="0"/>
              <a:t>Attempts to summarize expenditures regardless of the document reference used</a:t>
            </a:r>
          </a:p>
          <a:p>
            <a:pPr lvl="1"/>
            <a:r>
              <a:rPr lang="en-US" sz="2600" dirty="0" smtClean="0"/>
              <a:t>Does not include corrections (JV* documents)</a:t>
            </a:r>
          </a:p>
          <a:p>
            <a:endParaRPr lang="en-US" sz="2800" dirty="0" smtClean="0"/>
          </a:p>
          <a:p>
            <a:pPr lvl="1"/>
            <a:endParaRPr lang="en-US" sz="2600" dirty="0" smtClean="0"/>
          </a:p>
          <a:p>
            <a:pPr lvl="1"/>
            <a:endParaRPr lang="en-US" sz="2600" dirty="0" smtClean="0"/>
          </a:p>
          <a:p>
            <a:endParaRPr lang="en-US" sz="2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5C5A-1E17-4FE4-8F76-9C64324B11C1}" type="slidenum">
              <a:rPr lang="en-US" altLang="en-US" smtClean="0"/>
              <a:pPr/>
              <a:t>29</a:t>
            </a:fld>
            <a:endParaRPr lang="en-US" alt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1200" y="1427988"/>
            <a:ext cx="2850081" cy="4622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7512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4" name="Rectangle 4"/>
          <p:cNvSpPr>
            <a:spLocks noGrp="1" noChangeArrowheads="1"/>
          </p:cNvSpPr>
          <p:nvPr>
            <p:ph type="title"/>
          </p:nvPr>
        </p:nvSpPr>
        <p:spPr>
          <a:xfrm>
            <a:off x="228600" y="484632"/>
            <a:ext cx="8229600" cy="1609344"/>
          </a:xfrm>
        </p:spPr>
        <p:txBody>
          <a:bodyPr/>
          <a:lstStyle/>
          <a:p>
            <a:r>
              <a:rPr lang="en-US" altLang="en-US" dirty="0" smtClean="0"/>
              <a:t>Agenda (continued)</a:t>
            </a:r>
            <a:endParaRPr lang="en-US" altLang="en-US" dirty="0"/>
          </a:p>
        </p:txBody>
      </p:sp>
      <p:sp>
        <p:nvSpPr>
          <p:cNvPr id="168965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609600" y="1676400"/>
            <a:ext cx="8229600" cy="4267200"/>
          </a:xfrm>
        </p:spPr>
        <p:txBody>
          <a:bodyPr>
            <a:normAutofit/>
          </a:bodyPr>
          <a:lstStyle/>
          <a:p>
            <a:r>
              <a:rPr lang="en-US" altLang="en-US" sz="3000" dirty="0" smtClean="0"/>
              <a:t>Universes &amp; Statewide Reports used today </a:t>
            </a:r>
            <a:br>
              <a:rPr lang="en-US" altLang="en-US" sz="3000" dirty="0" smtClean="0"/>
            </a:br>
            <a:r>
              <a:rPr lang="en-US" altLang="en-US" sz="3000" dirty="0" smtClean="0"/>
              <a:t>	for Contract Reporting</a:t>
            </a:r>
          </a:p>
          <a:p>
            <a:pPr lvl="1"/>
            <a:r>
              <a:rPr lang="en-US" altLang="en-US" sz="2800" dirty="0" smtClean="0"/>
              <a:t>FIN – Procurement Awards</a:t>
            </a:r>
          </a:p>
          <a:p>
            <a:pPr lvl="1"/>
            <a:r>
              <a:rPr lang="en-US" altLang="en-US" sz="2800" dirty="0" smtClean="0"/>
              <a:t>FIN – Accounts Payable</a:t>
            </a:r>
          </a:p>
          <a:p>
            <a:pPr lvl="1"/>
            <a:r>
              <a:rPr lang="en-US" altLang="en-US" sz="2800" dirty="0" smtClean="0"/>
              <a:t>FIN – Document Catalog </a:t>
            </a:r>
            <a:br>
              <a:rPr lang="en-US" altLang="en-US" sz="2800" dirty="0" smtClean="0"/>
            </a:br>
            <a:r>
              <a:rPr lang="en-US" altLang="en-US" sz="2800" dirty="0" smtClean="0"/>
              <a:t>	(&amp; OFIN – Financial Document Catalog)</a:t>
            </a:r>
          </a:p>
          <a:p>
            <a:pPr lvl="1"/>
            <a:r>
              <a:rPr lang="en-US" altLang="en-US" sz="2800" dirty="0" smtClean="0"/>
              <a:t>FIN – General Accounting</a:t>
            </a:r>
          </a:p>
          <a:p>
            <a:r>
              <a:rPr lang="en-US" altLang="en-US" sz="3000" dirty="0" smtClean="0"/>
              <a:t>Existing Contract Reporting Challenges</a:t>
            </a:r>
          </a:p>
          <a:p>
            <a:r>
              <a:rPr lang="en-US" altLang="en-US" sz="3000" dirty="0" smtClean="0"/>
              <a:t>Where We’re Headed</a:t>
            </a:r>
          </a:p>
          <a:p>
            <a:endParaRPr lang="en-US" altLang="en-US" sz="2800" dirty="0"/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89E71-1777-40A4-833E-BBEA809F6321}" type="slidenum">
              <a:rPr lang="en-US" altLang="en-US"/>
              <a:pPr/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85186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0946" y="762000"/>
            <a:ext cx="7772400" cy="762000"/>
          </a:xfrm>
        </p:spPr>
        <p:txBody>
          <a:bodyPr/>
          <a:lstStyle/>
          <a:p>
            <a:r>
              <a:rPr lang="en-US" dirty="0" smtClean="0"/>
              <a:t>Addressing the Obstacles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0946" y="1447799"/>
            <a:ext cx="7772400" cy="4495801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Improve Document Referencing conventions</a:t>
            </a:r>
          </a:p>
          <a:p>
            <a:pPr lvl="1"/>
            <a:r>
              <a:rPr lang="en-US" sz="2600" dirty="0" smtClean="0"/>
              <a:t>Adopt procedures specifying consistent use of references</a:t>
            </a:r>
          </a:p>
          <a:p>
            <a:pPr lvl="1"/>
            <a:r>
              <a:rPr lang="en-US" sz="2600" dirty="0" smtClean="0"/>
              <a:t>Require accurate &amp; complete references on payments (including MA references if possible)</a:t>
            </a:r>
          </a:p>
          <a:p>
            <a:r>
              <a:rPr lang="en-US" sz="2800" dirty="0" smtClean="0"/>
              <a:t>Improve Payment data entry</a:t>
            </a:r>
          </a:p>
          <a:p>
            <a:pPr lvl="1"/>
            <a:r>
              <a:rPr lang="en-US" sz="2600" dirty="0" smtClean="0"/>
              <a:t>Provide meaningful Document Name / </a:t>
            </a:r>
            <a:r>
              <a:rPr lang="en-US" sz="2600" dirty="0" err="1" smtClean="0"/>
              <a:t>Desc</a:t>
            </a:r>
            <a:endParaRPr lang="en-US" sz="2600" dirty="0" smtClean="0"/>
          </a:p>
          <a:p>
            <a:pPr lvl="1"/>
            <a:r>
              <a:rPr lang="en-US" sz="2600" dirty="0" smtClean="0"/>
              <a:t>Review for accurate Vendor information </a:t>
            </a:r>
          </a:p>
          <a:p>
            <a:pPr lvl="1"/>
            <a:r>
              <a:rPr lang="en-US" sz="2600" dirty="0" smtClean="0"/>
              <a:t>Enter Accounting Line descriptions according to conventions</a:t>
            </a:r>
          </a:p>
          <a:p>
            <a:r>
              <a:rPr lang="en-US" sz="2800" dirty="0"/>
              <a:t>Enforce by pulling reports for missing data</a:t>
            </a:r>
            <a:endParaRPr lang="en-US" sz="2800" dirty="0" smtClean="0"/>
          </a:p>
          <a:p>
            <a:pPr lvl="1"/>
            <a:endParaRPr lang="en-US" sz="2600" dirty="0" smtClean="0"/>
          </a:p>
          <a:p>
            <a:pPr lvl="1"/>
            <a:endParaRPr lang="en-US" sz="2600" dirty="0" smtClean="0"/>
          </a:p>
          <a:p>
            <a:pPr lvl="1"/>
            <a:endParaRPr lang="en-US" sz="2600" dirty="0" smtClean="0"/>
          </a:p>
          <a:p>
            <a:endParaRPr lang="en-US" sz="2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5C5A-1E17-4FE4-8F76-9C64324B11C1}" type="slidenum">
              <a:rPr lang="en-US" altLang="en-US" smtClean="0"/>
              <a:pPr/>
              <a:t>30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73105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pic>
        <p:nvPicPr>
          <p:cNvPr id="5" name="Content Placeholder 4" descr="Download Small PNG Medium PNG Large PNG SVG Edit Clipart"/>
          <p:cNvPicPr>
            <a:picLocks noGrp="1" noChangeAspect="1"/>
          </p:cNvPicPr>
          <p:nvPr>
            <p:ph idx="1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9710" y="2120900"/>
            <a:ext cx="4004579" cy="40513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5C5A-1E17-4FE4-8F76-9C64324B11C1}" type="slidenum">
              <a:rPr lang="en-US" altLang="en-US" smtClean="0"/>
              <a:pPr/>
              <a:t>31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50961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625346" y="1225296"/>
            <a:ext cx="7290054" cy="3520440"/>
          </a:xfrm>
        </p:spPr>
        <p:txBody>
          <a:bodyPr>
            <a:normAutofit/>
          </a:bodyPr>
          <a:lstStyle/>
          <a:p>
            <a:r>
              <a:rPr lang="en-US" sz="5400" dirty="0" smtClean="0"/>
              <a:t>Where We’re Headed</a:t>
            </a:r>
            <a:endParaRPr lang="en-US" sz="54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Meeting Procurement Reporting Needs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62A04-64DB-49EB-B1F3-6CC3805AF266}" type="slidenum">
              <a:rPr lang="en-US" altLang="en-US" smtClean="0"/>
              <a:pPr/>
              <a:t>32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15231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62000"/>
            <a:ext cx="7772400" cy="1331976"/>
          </a:xfrm>
        </p:spPr>
        <p:txBody>
          <a:bodyPr/>
          <a:lstStyle/>
          <a:p>
            <a:r>
              <a:rPr lang="en-US" dirty="0" smtClean="0"/>
              <a:t>Procurement Reporting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209800"/>
            <a:ext cx="7772400" cy="39624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Short Term</a:t>
            </a:r>
          </a:p>
          <a:p>
            <a:pPr lvl="1"/>
            <a:r>
              <a:rPr lang="en-US" sz="2600" dirty="0" smtClean="0"/>
              <a:t>Repair Statewide Reports</a:t>
            </a:r>
          </a:p>
          <a:p>
            <a:pPr lvl="1"/>
            <a:r>
              <a:rPr lang="en-US" sz="2600" dirty="0" smtClean="0"/>
              <a:t>Log universe issues &amp; get them fixed</a:t>
            </a:r>
          </a:p>
          <a:p>
            <a:pPr lvl="1"/>
            <a:r>
              <a:rPr lang="en-US" sz="2600" dirty="0" smtClean="0"/>
              <a:t>Support agencies via training &amp; assistance</a:t>
            </a:r>
          </a:p>
          <a:p>
            <a:r>
              <a:rPr lang="en-US" sz="2800" dirty="0" smtClean="0"/>
              <a:t>Long Term</a:t>
            </a:r>
          </a:p>
          <a:p>
            <a:pPr lvl="1"/>
            <a:r>
              <a:rPr lang="en-US" sz="2600" dirty="0" smtClean="0"/>
              <a:t>Develop true Procurement Reports to meet </a:t>
            </a:r>
            <a:br>
              <a:rPr lang="en-US" sz="2600" dirty="0" smtClean="0"/>
            </a:br>
            <a:r>
              <a:rPr lang="en-US" sz="2600" dirty="0" smtClean="0"/>
              <a:t>key objectives (which need to be identified)</a:t>
            </a:r>
          </a:p>
          <a:p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5C5A-1E17-4FE4-8F76-9C64324B11C1}" type="slidenum">
              <a:rPr lang="en-US" altLang="en-US" smtClean="0"/>
              <a:pPr/>
              <a:t>33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445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62000"/>
            <a:ext cx="7772400" cy="1331976"/>
          </a:xfrm>
        </p:spPr>
        <p:txBody>
          <a:bodyPr/>
          <a:lstStyle/>
          <a:p>
            <a:r>
              <a:rPr lang="en-US" dirty="0" smtClean="0"/>
              <a:t>8 General Procurement Reporting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093976"/>
            <a:ext cx="7772400" cy="4078224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Cost Control Performance</a:t>
            </a:r>
          </a:p>
          <a:p>
            <a:pPr lvl="1"/>
            <a:r>
              <a:rPr lang="en-US" sz="2200" dirty="0" smtClean="0"/>
              <a:t>Identify measures for cost savings</a:t>
            </a:r>
          </a:p>
          <a:p>
            <a:pPr lvl="1"/>
            <a:r>
              <a:rPr lang="en-US" sz="2200" dirty="0" smtClean="0"/>
              <a:t>Summarize cost </a:t>
            </a:r>
            <a:r>
              <a:rPr lang="en-US" sz="2200" dirty="0"/>
              <a:t>s</a:t>
            </a:r>
            <a:r>
              <a:rPr lang="en-US" sz="2200" dirty="0" smtClean="0"/>
              <a:t>avings by FY and Accounting Period</a:t>
            </a:r>
          </a:p>
          <a:p>
            <a:pPr lvl="1"/>
            <a:r>
              <a:rPr lang="en-US" sz="2200" dirty="0" smtClean="0"/>
              <a:t>Summarize cost Increases &amp; potential </a:t>
            </a:r>
            <a:r>
              <a:rPr lang="en-US" sz="2200" dirty="0"/>
              <a:t>t</a:t>
            </a:r>
            <a:r>
              <a:rPr lang="en-US" sz="2200" dirty="0" smtClean="0"/>
              <a:t>hreats</a:t>
            </a:r>
          </a:p>
          <a:p>
            <a:r>
              <a:rPr lang="en-US" sz="2400" dirty="0" smtClean="0"/>
              <a:t>Sourcing Projects</a:t>
            </a:r>
          </a:p>
          <a:p>
            <a:pPr lvl="1"/>
            <a:r>
              <a:rPr lang="en-US" sz="2200" dirty="0" smtClean="0"/>
              <a:t>Summarize pre-solicitations, awaiting proposals, etc.</a:t>
            </a:r>
          </a:p>
          <a:p>
            <a:r>
              <a:rPr lang="en-US" sz="2400" dirty="0" smtClean="0"/>
              <a:t>Supply Risks</a:t>
            </a:r>
          </a:p>
          <a:p>
            <a:pPr lvl="1"/>
            <a:r>
              <a:rPr lang="en-US" sz="2200" dirty="0" smtClean="0"/>
              <a:t>Summarize potential risk areas and mitigating strategies</a:t>
            </a:r>
          </a:p>
          <a:p>
            <a:r>
              <a:rPr lang="en-US" sz="2400" dirty="0" smtClean="0"/>
              <a:t>Internal Customer Collaborations</a:t>
            </a:r>
          </a:p>
          <a:p>
            <a:pPr lvl="1"/>
            <a:r>
              <a:rPr lang="en-US" sz="2200" dirty="0" smtClean="0"/>
              <a:t>Share details of completed &amp; upcoming collaborations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5C5A-1E17-4FE4-8F76-9C64324B11C1}" type="slidenum">
              <a:rPr lang="en-US" altLang="en-US" smtClean="0"/>
              <a:pPr/>
              <a:t>34</a:t>
            </a:fld>
            <a:endParaRPr lang="en-US" altLang="en-US"/>
          </a:p>
        </p:txBody>
      </p:sp>
      <p:sp>
        <p:nvSpPr>
          <p:cNvPr id="5" name="TextBox 4"/>
          <p:cNvSpPr txBox="1"/>
          <p:nvPr/>
        </p:nvSpPr>
        <p:spPr>
          <a:xfrm>
            <a:off x="1981200" y="6147570"/>
            <a:ext cx="66829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 smtClean="0">
                <a:solidFill>
                  <a:schemeClr val="bg2">
                    <a:lumMod val="50000"/>
                  </a:schemeClr>
                </a:solidFill>
              </a:rPr>
              <a:t>SOURCE:  </a:t>
            </a:r>
            <a:r>
              <a:rPr lang="en-US" sz="1400" dirty="0">
                <a:solidFill>
                  <a:schemeClr val="bg2">
                    <a:lumMod val="50000"/>
                  </a:schemeClr>
                </a:solidFill>
              </a:rPr>
              <a:t>https://www.nextlevelpurchasing.com/articles/procurement-reports.php</a:t>
            </a:r>
          </a:p>
        </p:txBody>
      </p:sp>
    </p:spTree>
    <p:extLst>
      <p:ext uri="{BB962C8B-B14F-4D97-AF65-F5344CB8AC3E}">
        <p14:creationId xmlns:p14="http://schemas.microsoft.com/office/powerpoint/2010/main" val="2482658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62000"/>
            <a:ext cx="7772400" cy="1331976"/>
          </a:xfrm>
        </p:spPr>
        <p:txBody>
          <a:bodyPr/>
          <a:lstStyle/>
          <a:p>
            <a:r>
              <a:rPr lang="en-US" dirty="0" smtClean="0"/>
              <a:t>8 General Procurement Reporting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093976"/>
            <a:ext cx="8077200" cy="3925824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Supplier Performance Reviews</a:t>
            </a:r>
          </a:p>
          <a:p>
            <a:pPr lvl="1"/>
            <a:r>
              <a:rPr lang="en-US" sz="2200" dirty="0" smtClean="0"/>
              <a:t>Meet with suppliers to review their performance</a:t>
            </a:r>
          </a:p>
          <a:p>
            <a:pPr lvl="1"/>
            <a:r>
              <a:rPr lang="en-US" sz="2200" dirty="0" smtClean="0"/>
              <a:t>Summarize supplier plans to improve performance</a:t>
            </a:r>
          </a:p>
          <a:p>
            <a:r>
              <a:rPr lang="en-US" sz="2400" dirty="0" smtClean="0"/>
              <a:t>Strategic Supplier Collaborations</a:t>
            </a:r>
          </a:p>
          <a:p>
            <a:pPr lvl="1"/>
            <a:r>
              <a:rPr lang="en-US" sz="2200" dirty="0" smtClean="0"/>
              <a:t>Discuss supplier ideas for improvement internally</a:t>
            </a:r>
          </a:p>
          <a:p>
            <a:pPr lvl="1"/>
            <a:r>
              <a:rPr lang="en-US" sz="2200" dirty="0" smtClean="0"/>
              <a:t>Document those being implemented and considered</a:t>
            </a:r>
          </a:p>
          <a:p>
            <a:r>
              <a:rPr lang="en-US" sz="2400" dirty="0" smtClean="0"/>
              <a:t>Process Improvements</a:t>
            </a:r>
          </a:p>
          <a:p>
            <a:pPr lvl="1"/>
            <a:r>
              <a:rPr lang="en-US" sz="2200" dirty="0" smtClean="0"/>
              <a:t>Summarize processes being evaluated for improvement</a:t>
            </a:r>
          </a:p>
          <a:p>
            <a:pPr lvl="1"/>
            <a:r>
              <a:rPr lang="en-US" sz="2200" dirty="0" smtClean="0"/>
              <a:t>Include gains expected from the improvements</a:t>
            </a:r>
          </a:p>
          <a:p>
            <a:r>
              <a:rPr lang="en-US" sz="2400" dirty="0" smtClean="0"/>
              <a:t>Value Creation Efforts</a:t>
            </a:r>
          </a:p>
          <a:p>
            <a:pPr lvl="1"/>
            <a:r>
              <a:rPr lang="en-US" sz="2200" dirty="0" smtClean="0"/>
              <a:t>Describe efforts to grow revenue, improve quality of service, etc.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5C5A-1E17-4FE4-8F76-9C64324B11C1}" type="slidenum">
              <a:rPr lang="en-US" altLang="en-US" smtClean="0"/>
              <a:pPr/>
              <a:t>35</a:t>
            </a:fld>
            <a:endParaRPr lang="en-US" altLang="en-US"/>
          </a:p>
        </p:txBody>
      </p:sp>
      <p:sp>
        <p:nvSpPr>
          <p:cNvPr id="5" name="TextBox 4"/>
          <p:cNvSpPr txBox="1"/>
          <p:nvPr/>
        </p:nvSpPr>
        <p:spPr>
          <a:xfrm>
            <a:off x="2057400" y="6019800"/>
            <a:ext cx="65835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 smtClean="0">
                <a:solidFill>
                  <a:schemeClr val="bg2">
                    <a:lumMod val="50000"/>
                  </a:schemeClr>
                </a:solidFill>
              </a:rPr>
              <a:t>SOURCE:  </a:t>
            </a:r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</a:rPr>
              <a:t>https</a:t>
            </a:r>
            <a:r>
              <a:rPr lang="en-US" sz="1400" dirty="0">
                <a:solidFill>
                  <a:schemeClr val="bg2">
                    <a:lumMod val="50000"/>
                  </a:schemeClr>
                </a:solidFill>
              </a:rPr>
              <a:t>://www.nextlevelpurchasing.com/articles/procurement-report.php</a:t>
            </a:r>
          </a:p>
        </p:txBody>
      </p:sp>
    </p:spTree>
    <p:extLst>
      <p:ext uri="{BB962C8B-B14F-4D97-AF65-F5344CB8AC3E}">
        <p14:creationId xmlns:p14="http://schemas.microsoft.com/office/powerpoint/2010/main" val="1620384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62000"/>
            <a:ext cx="7772400" cy="1331976"/>
          </a:xfrm>
        </p:spPr>
        <p:txBody>
          <a:bodyPr/>
          <a:lstStyle/>
          <a:p>
            <a:r>
              <a:rPr lang="en-US" dirty="0" smtClean="0"/>
              <a:t>Where Can eMARS Reporting Help?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093976"/>
            <a:ext cx="7772400" cy="4078224"/>
          </a:xfrm>
        </p:spPr>
        <p:txBody>
          <a:bodyPr>
            <a:normAutofit/>
          </a:bodyPr>
          <a:lstStyle/>
          <a:p>
            <a:r>
              <a:rPr lang="en-US" sz="2400" dirty="0" smtClean="0"/>
              <a:t>Cost Control Performance (savings &amp; potential threats)</a:t>
            </a:r>
          </a:p>
          <a:p>
            <a:pPr lvl="1"/>
            <a:r>
              <a:rPr lang="en-US" sz="2200" dirty="0"/>
              <a:t>C</a:t>
            </a:r>
            <a:r>
              <a:rPr lang="en-US" sz="2200" dirty="0" smtClean="0"/>
              <a:t>onsistent use of correct Object and Commodity codes yields reports for specific efforts (e.g., IT, utilities, etc.)</a:t>
            </a:r>
          </a:p>
          <a:p>
            <a:pPr lvl="1"/>
            <a:r>
              <a:rPr lang="en-US" sz="2200" dirty="0" smtClean="0"/>
              <a:t>Develop reports to identify cost increases and threats</a:t>
            </a:r>
          </a:p>
          <a:p>
            <a:pPr lvl="2"/>
            <a:r>
              <a:rPr lang="en-US" sz="2000" dirty="0" smtClean="0"/>
              <a:t>Consolidate </a:t>
            </a:r>
            <a:r>
              <a:rPr lang="en-US" sz="2000" dirty="0"/>
              <a:t>data across Fiscal </a:t>
            </a:r>
            <a:r>
              <a:rPr lang="en-US" sz="2000" dirty="0" smtClean="0"/>
              <a:t>Years</a:t>
            </a:r>
          </a:p>
          <a:p>
            <a:pPr lvl="2"/>
            <a:r>
              <a:rPr lang="en-US" sz="2000" dirty="0" smtClean="0"/>
              <a:t>Compare data from same Accounting Periods in prior FYs</a:t>
            </a:r>
          </a:p>
          <a:p>
            <a:pPr lvl="2"/>
            <a:r>
              <a:rPr lang="en-US" sz="2000" dirty="0"/>
              <a:t>A</a:t>
            </a:r>
            <a:r>
              <a:rPr lang="en-US" sz="2000" dirty="0" smtClean="0"/>
              <a:t>lready done by many budget folks</a:t>
            </a:r>
          </a:p>
          <a:p>
            <a:pPr lvl="2"/>
            <a:r>
              <a:rPr lang="en-US" sz="2000" dirty="0" smtClean="0"/>
              <a:t>Apply their report designs to Procurement data?</a:t>
            </a:r>
          </a:p>
          <a:p>
            <a:pPr lvl="1"/>
            <a:r>
              <a:rPr lang="en-US" sz="2200" dirty="0"/>
              <a:t>Consider use of agency-specific COA elements (&amp; roll-ups) for efforts needing analysis </a:t>
            </a:r>
          </a:p>
          <a:p>
            <a:pPr lvl="1"/>
            <a:endParaRPr lang="en-US" sz="2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5C5A-1E17-4FE4-8F76-9C64324B11C1}" type="slidenum">
              <a:rPr lang="en-US" altLang="en-US" smtClean="0"/>
              <a:pPr/>
              <a:t>36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32531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62000"/>
            <a:ext cx="7772400" cy="133197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Where Can eMARS Reporting Help? (continued)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093976"/>
            <a:ext cx="7772400" cy="4078224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Sourcing Projects (pre-solicitations, etc.)</a:t>
            </a:r>
          </a:p>
          <a:p>
            <a:pPr lvl="1"/>
            <a:r>
              <a:rPr lang="en-US" sz="2200" dirty="0" smtClean="0"/>
              <a:t>Untested/unused universes may provide supporting data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5C5A-1E17-4FE4-8F76-9C64324B11C1}" type="slidenum">
              <a:rPr lang="en-US" altLang="en-US" smtClean="0"/>
              <a:pPr/>
              <a:t>37</a:t>
            </a:fld>
            <a:endParaRPr lang="en-US" alt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1573" y="2925210"/>
            <a:ext cx="2370294" cy="3066520"/>
          </a:xfrm>
          <a:prstGeom prst="rect">
            <a:avLst/>
          </a:prstGeom>
          <a:ln w="25400">
            <a:solidFill>
              <a:schemeClr val="accent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5386" y="2894730"/>
            <a:ext cx="3072691" cy="3495970"/>
          </a:xfrm>
          <a:prstGeom prst="rect">
            <a:avLst/>
          </a:prstGeom>
          <a:ln w="25400">
            <a:solidFill>
              <a:schemeClr val="accent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5487" y="2894730"/>
            <a:ext cx="2446232" cy="2476715"/>
          </a:xfrm>
          <a:prstGeom prst="rect">
            <a:avLst/>
          </a:prstGeom>
          <a:ln w="254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317062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62000"/>
            <a:ext cx="7772400" cy="133197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Where Can eMARS Reporting Help? (continued)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093976"/>
            <a:ext cx="8077200" cy="3925824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Supplier Performance Reviews</a:t>
            </a:r>
          </a:p>
          <a:p>
            <a:pPr lvl="1"/>
            <a:r>
              <a:rPr lang="en-US" sz="2200" dirty="0" smtClean="0"/>
              <a:t>Untested/unused universes may provide supporting data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5C5A-1E17-4FE4-8F76-9C64324B11C1}" type="slidenum">
              <a:rPr lang="en-US" altLang="en-US" smtClean="0"/>
              <a:pPr/>
              <a:t>38</a:t>
            </a:fld>
            <a:endParaRPr lang="en-US" alt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7448" y="2936822"/>
            <a:ext cx="3124200" cy="3421360"/>
          </a:xfrm>
          <a:prstGeom prst="rect">
            <a:avLst/>
          </a:prstGeom>
          <a:ln w="25400">
            <a:solidFill>
              <a:schemeClr val="accent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74048" y="2909885"/>
            <a:ext cx="3336552" cy="3475235"/>
          </a:xfrm>
          <a:prstGeom prst="rect">
            <a:avLst/>
          </a:prstGeom>
          <a:ln w="254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629549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62000"/>
            <a:ext cx="7772400" cy="1331976"/>
          </a:xfrm>
        </p:spPr>
        <p:txBody>
          <a:bodyPr>
            <a:normAutofit fontScale="90000"/>
          </a:bodyPr>
          <a:lstStyle/>
          <a:p>
            <a:r>
              <a:rPr lang="en-US" dirty="0"/>
              <a:t>Where Can eMARS Reporting Help? (continued)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093976"/>
            <a:ext cx="8077200" cy="3925824"/>
          </a:xfrm>
        </p:spPr>
        <p:txBody>
          <a:bodyPr>
            <a:normAutofit/>
          </a:bodyPr>
          <a:lstStyle/>
          <a:p>
            <a:r>
              <a:rPr lang="en-US" sz="2400" dirty="0" smtClean="0"/>
              <a:t>Process Improvements (&amp; gains)</a:t>
            </a:r>
          </a:p>
          <a:p>
            <a:pPr lvl="1"/>
            <a:r>
              <a:rPr lang="en-US" sz="2200" dirty="0" smtClean="0"/>
              <a:t>Untested/unused universes may provide supporting data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5C5A-1E17-4FE4-8F76-9C64324B11C1}" type="slidenum">
              <a:rPr lang="en-US" altLang="en-US" smtClean="0"/>
              <a:pPr/>
              <a:t>39</a:t>
            </a:fld>
            <a:endParaRPr lang="en-US" alt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43801" y="2895600"/>
            <a:ext cx="2758679" cy="3017782"/>
          </a:xfrm>
          <a:prstGeom prst="rect">
            <a:avLst/>
          </a:prstGeom>
          <a:ln w="25400">
            <a:solidFill>
              <a:schemeClr val="accent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2923032"/>
            <a:ext cx="2971800" cy="3061361"/>
          </a:xfrm>
          <a:prstGeom prst="rect">
            <a:avLst/>
          </a:prstGeom>
          <a:ln w="254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54588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625346" y="1225296"/>
            <a:ext cx="7594854" cy="3520440"/>
          </a:xfrm>
        </p:spPr>
        <p:txBody>
          <a:bodyPr>
            <a:normAutofit/>
          </a:bodyPr>
          <a:lstStyle/>
          <a:p>
            <a:r>
              <a:rPr lang="en-US" sz="6000" dirty="0" smtClean="0"/>
              <a:t>Report Development Overview</a:t>
            </a:r>
            <a:endParaRPr lang="en-US" sz="60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Reports, Queries, Universes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62A04-64DB-49EB-B1F3-6CC3805AF266}" type="slidenum">
              <a:rPr lang="en-US" altLang="en-US" smtClean="0"/>
              <a:pPr/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65315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62000"/>
            <a:ext cx="7772400" cy="1331976"/>
          </a:xfrm>
        </p:spPr>
        <p:txBody>
          <a:bodyPr>
            <a:normAutofit fontScale="90000"/>
          </a:bodyPr>
          <a:lstStyle/>
          <a:p>
            <a:r>
              <a:rPr lang="en-US" dirty="0"/>
              <a:t>Where Can eMARS Reporting Help? (continued)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093976"/>
            <a:ext cx="8077200" cy="3925824"/>
          </a:xfrm>
        </p:spPr>
        <p:txBody>
          <a:bodyPr>
            <a:normAutofit/>
          </a:bodyPr>
          <a:lstStyle/>
          <a:p>
            <a:r>
              <a:rPr lang="en-US" sz="2400" dirty="0" smtClean="0"/>
              <a:t>Process Improvements (&amp; gains)</a:t>
            </a:r>
          </a:p>
          <a:p>
            <a:pPr lvl="1"/>
            <a:r>
              <a:rPr lang="en-US" sz="2200" dirty="0" smtClean="0"/>
              <a:t>Untested/unused universes may provide supporting data</a:t>
            </a:r>
            <a:br>
              <a:rPr lang="en-US" sz="2200" dirty="0" smtClean="0"/>
            </a:br>
            <a:r>
              <a:rPr lang="en-US" sz="2200" dirty="0" smtClean="0"/>
              <a:t>(continued)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5C5A-1E17-4FE4-8F76-9C64324B11C1}" type="slidenum">
              <a:rPr lang="en-US" altLang="en-US" smtClean="0"/>
              <a:pPr/>
              <a:t>40</a:t>
            </a:fld>
            <a:endParaRPr lang="en-US" alt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0" y="2930774"/>
            <a:ext cx="2743200" cy="3342011"/>
          </a:xfrm>
          <a:prstGeom prst="rect">
            <a:avLst/>
          </a:prstGeom>
          <a:ln w="254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174894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625346" y="1225296"/>
            <a:ext cx="7290054" cy="3520440"/>
          </a:xfrm>
        </p:spPr>
        <p:txBody>
          <a:bodyPr>
            <a:normAutofit/>
          </a:bodyPr>
          <a:lstStyle/>
          <a:p>
            <a:r>
              <a:rPr lang="en-US" sz="5400" dirty="0" smtClean="0"/>
              <a:t>Conclusion</a:t>
            </a:r>
            <a:endParaRPr lang="en-US" sz="54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Your Help Is Needed!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62A04-64DB-49EB-B1F3-6CC3805AF266}" type="slidenum">
              <a:rPr lang="en-US" altLang="en-US" smtClean="0"/>
              <a:pPr/>
              <a:t>41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5980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62000"/>
            <a:ext cx="7924800" cy="838200"/>
          </a:xfrm>
        </p:spPr>
        <p:txBody>
          <a:bodyPr/>
          <a:lstStyle/>
          <a:p>
            <a:r>
              <a:rPr lang="en-US" dirty="0" smtClean="0"/>
              <a:t>Your Help Is Needed!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7772400" cy="44958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Identify Report Developers in your agencies</a:t>
            </a:r>
            <a:endParaRPr lang="en-US" sz="2200" dirty="0"/>
          </a:p>
          <a:p>
            <a:r>
              <a:rPr lang="en-US" sz="2800" dirty="0"/>
              <a:t>Use existing resources on the web </a:t>
            </a:r>
            <a:r>
              <a:rPr lang="en-US" sz="2800" dirty="0" smtClean="0"/>
              <a:t>page</a:t>
            </a:r>
          </a:p>
          <a:p>
            <a:r>
              <a:rPr lang="en-US" sz="2800" dirty="0" smtClean="0"/>
              <a:t>Attend training as it is offered</a:t>
            </a:r>
          </a:p>
          <a:p>
            <a:r>
              <a:rPr lang="en-US" sz="2800" dirty="0" smtClean="0"/>
              <a:t>Develop solid reports and share them</a:t>
            </a:r>
          </a:p>
          <a:p>
            <a:r>
              <a:rPr lang="en-US" sz="2800" dirty="0" smtClean="0"/>
              <a:t>Test unused universes </a:t>
            </a:r>
          </a:p>
          <a:p>
            <a:r>
              <a:rPr lang="en-US" sz="2800" dirty="0" smtClean="0"/>
              <a:t>Report issues and assist in testing them</a:t>
            </a:r>
          </a:p>
          <a:p>
            <a:r>
              <a:rPr lang="en-US" sz="2800" dirty="0" smtClean="0"/>
              <a:t>Provide clear documentation for issues </a:t>
            </a:r>
            <a:br>
              <a:rPr lang="en-US" sz="2800" dirty="0" smtClean="0"/>
            </a:br>
            <a:r>
              <a:rPr lang="en-US" sz="2800" dirty="0" smtClean="0"/>
              <a:t>	(facilitates getting fixes more quickly)</a:t>
            </a:r>
          </a:p>
          <a:p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5C5A-1E17-4FE4-8F76-9C64324B11C1}" type="slidenum">
              <a:rPr lang="en-US" altLang="en-US" smtClean="0"/>
              <a:pPr/>
              <a:t>42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10599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en-US" sz="3600" b="0" dirty="0"/>
              <a:t>eMARS </a:t>
            </a:r>
            <a:r>
              <a:rPr lang="en-US" altLang="en-US" sz="3600" b="0" dirty="0" smtClean="0"/>
              <a:t>Tools </a:t>
            </a:r>
            <a:r>
              <a:rPr lang="en-US" altLang="en-US" sz="3600" b="0" dirty="0"/>
              <a:t>and Resources</a:t>
            </a:r>
          </a:p>
        </p:txBody>
      </p:sp>
      <p:sp>
        <p:nvSpPr>
          <p:cNvPr id="179203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676400"/>
            <a:ext cx="8001000" cy="4648200"/>
          </a:xfrm>
        </p:spPr>
        <p:txBody>
          <a:bodyPr>
            <a:normAutofit lnSpcReduction="10000"/>
          </a:bodyPr>
          <a:lstStyle/>
          <a:p>
            <a:r>
              <a:rPr lang="en-US" altLang="en-US" sz="3600" dirty="0"/>
              <a:t>eMARS </a:t>
            </a:r>
            <a:r>
              <a:rPr lang="en-US" altLang="en-US" sz="3600" dirty="0" smtClean="0"/>
              <a:t>Web Site</a:t>
            </a:r>
            <a:endParaRPr lang="en-US" altLang="en-US" sz="3600" dirty="0"/>
          </a:p>
          <a:p>
            <a:pPr lvl="1"/>
            <a:r>
              <a:rPr lang="en-US" altLang="en-US" sz="2800" dirty="0">
                <a:hlinkClick r:id="rId3"/>
              </a:rPr>
              <a:t>http://finance.ky.gov/internal/emars</a:t>
            </a:r>
            <a:endParaRPr lang="en-US" altLang="en-US" sz="2800" dirty="0"/>
          </a:p>
          <a:p>
            <a:pPr lvl="1"/>
            <a:r>
              <a:rPr lang="en-US" altLang="en-US" sz="2800" dirty="0" smtClean="0"/>
              <a:t>eMARS Reporting info in the Upgrade section!</a:t>
            </a:r>
          </a:p>
          <a:p>
            <a:r>
              <a:rPr lang="en-US" altLang="en-US" sz="3000" dirty="0" smtClean="0"/>
              <a:t>Customer Resource Center</a:t>
            </a:r>
          </a:p>
          <a:p>
            <a:pPr lvl="1"/>
            <a:r>
              <a:rPr lang="en-US" altLang="en-US" sz="2800" dirty="0" smtClean="0">
                <a:hlinkClick r:id="rId4"/>
              </a:rPr>
              <a:t>Finance.CRCGroup@ky.gov</a:t>
            </a:r>
            <a:endParaRPr lang="en-US" altLang="en-US" sz="2800" dirty="0" smtClean="0"/>
          </a:p>
          <a:p>
            <a:pPr lvl="1"/>
            <a:r>
              <a:rPr lang="en-US" altLang="en-US" sz="2800" dirty="0" smtClean="0"/>
              <a:t>502-564-9641 (all 10 digits)</a:t>
            </a:r>
          </a:p>
          <a:p>
            <a:pPr lvl="1"/>
            <a:r>
              <a:rPr lang="en-US" altLang="en-US" sz="2800" dirty="0" smtClean="0"/>
              <a:t>877-973-HELP / 877-973-4357</a:t>
            </a:r>
          </a:p>
          <a:p>
            <a:r>
              <a:rPr lang="en-US" altLang="en-US" sz="3000" dirty="0" smtClean="0"/>
              <a:t>Diana Holberg </a:t>
            </a:r>
          </a:p>
          <a:p>
            <a:pPr lvl="1"/>
            <a:r>
              <a:rPr lang="en-US" altLang="en-US" sz="2800" dirty="0" smtClean="0">
                <a:hlinkClick r:id="rId5"/>
              </a:rPr>
              <a:t>diana.holberg@ky.gov</a:t>
            </a:r>
            <a:endParaRPr lang="en-US" altLang="en-US" sz="2800" dirty="0" smtClean="0"/>
          </a:p>
          <a:p>
            <a:pPr lvl="1"/>
            <a:r>
              <a:rPr lang="en-US" altLang="en-US" sz="2800" dirty="0" smtClean="0"/>
              <a:t>502-782-2515 (voicemail)</a:t>
            </a:r>
            <a:endParaRPr lang="en-US" altLang="en-US" sz="2800" dirty="0"/>
          </a:p>
          <a:p>
            <a:pPr>
              <a:lnSpc>
                <a:spcPct val="90000"/>
              </a:lnSpc>
            </a:pPr>
            <a:endParaRPr lang="en-US" altLang="en-US" sz="2800" dirty="0"/>
          </a:p>
          <a:p>
            <a:pPr>
              <a:lnSpc>
                <a:spcPct val="90000"/>
              </a:lnSpc>
            </a:pPr>
            <a:endParaRPr lang="en-US" altLang="en-US" sz="2800" dirty="0"/>
          </a:p>
          <a:p>
            <a:pPr>
              <a:lnSpc>
                <a:spcPct val="90000"/>
              </a:lnSpc>
              <a:buFontTx/>
              <a:buNone/>
            </a:pPr>
            <a:endParaRPr lang="en-US" altLang="en-US" sz="2800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E71D-4EA0-4055-B6B7-AD029C456FAE}" type="slidenum">
              <a:rPr lang="en-US" altLang="en-US"/>
              <a:pPr/>
              <a:t>43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484632"/>
            <a:ext cx="8686800" cy="1725168"/>
          </a:xfrm>
        </p:spPr>
        <p:txBody>
          <a:bodyPr>
            <a:normAutofit/>
          </a:bodyPr>
          <a:lstStyle/>
          <a:p>
            <a:pPr algn="l"/>
            <a:r>
              <a:rPr lang="en-US" altLang="en-US" dirty="0"/>
              <a:t>EBI &amp; eMARS Reporting</a:t>
            </a:r>
          </a:p>
        </p:txBody>
      </p:sp>
      <p:sp>
        <p:nvSpPr>
          <p:cNvPr id="177155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752600"/>
            <a:ext cx="8763000" cy="4724400"/>
          </a:xfrm>
        </p:spPr>
        <p:txBody>
          <a:bodyPr>
            <a:normAutofit/>
          </a:bodyPr>
          <a:lstStyle/>
          <a:p>
            <a:pPr eaLnBrk="0" hangingPunct="0">
              <a:spcAft>
                <a:spcPct val="5000"/>
              </a:spcAft>
            </a:pPr>
            <a:r>
              <a:rPr lang="en-US" altLang="en-US" sz="2800" dirty="0" smtClean="0"/>
              <a:t>EBI </a:t>
            </a:r>
          </a:p>
          <a:p>
            <a:pPr lvl="1" eaLnBrk="0" hangingPunct="0">
              <a:spcAft>
                <a:spcPct val="5000"/>
              </a:spcAft>
            </a:pPr>
            <a:r>
              <a:rPr lang="en-US" altLang="en-US" sz="2400" dirty="0" smtClean="0"/>
              <a:t>Framework for the Reporting solution for eMARS Financial</a:t>
            </a:r>
          </a:p>
          <a:p>
            <a:pPr lvl="1" eaLnBrk="0" hangingPunct="0">
              <a:spcAft>
                <a:spcPct val="5000"/>
              </a:spcAft>
            </a:pPr>
            <a:r>
              <a:rPr lang="en-US" altLang="en-US" sz="2600" dirty="0" smtClean="0"/>
              <a:t>FAS3 and KBUD also in EBI</a:t>
            </a:r>
          </a:p>
          <a:p>
            <a:pPr lvl="1" eaLnBrk="0" hangingPunct="0">
              <a:spcAft>
                <a:spcPct val="5000"/>
              </a:spcAft>
            </a:pPr>
            <a:r>
              <a:rPr lang="en-US" altLang="en-US" sz="2600" dirty="0" smtClean="0"/>
              <a:t>Other agencies use it too (e.g., CHFS, PERS/KHRIS)</a:t>
            </a:r>
          </a:p>
          <a:p>
            <a:pPr eaLnBrk="0" hangingPunct="0">
              <a:spcAft>
                <a:spcPct val="5000"/>
              </a:spcAft>
            </a:pPr>
            <a:r>
              <a:rPr lang="en-US" altLang="en-US" sz="2800" dirty="0" smtClean="0"/>
              <a:t>eMARS </a:t>
            </a:r>
            <a:r>
              <a:rPr lang="en-US" altLang="en-US" sz="2800" dirty="0"/>
              <a:t>Reporting</a:t>
            </a:r>
          </a:p>
          <a:p>
            <a:pPr lvl="1" eaLnBrk="0" hangingPunct="0">
              <a:spcAft>
                <a:spcPct val="5000"/>
              </a:spcAft>
            </a:pPr>
            <a:r>
              <a:rPr lang="en-US" altLang="en-US" sz="2600" dirty="0" smtClean="0"/>
              <a:t>Basic Users &amp; Report Developers</a:t>
            </a:r>
          </a:p>
          <a:p>
            <a:pPr lvl="1" eaLnBrk="0" hangingPunct="0">
              <a:spcAft>
                <a:spcPct val="5000"/>
              </a:spcAft>
            </a:pPr>
            <a:r>
              <a:rPr lang="en-US" altLang="en-US" sz="2600" dirty="0" smtClean="0"/>
              <a:t>Agency Reports – specific to a Cabinet/Department</a:t>
            </a:r>
          </a:p>
          <a:p>
            <a:pPr lvl="1" eaLnBrk="0" hangingPunct="0">
              <a:spcAft>
                <a:spcPct val="5000"/>
              </a:spcAft>
            </a:pPr>
            <a:r>
              <a:rPr lang="en-US" altLang="en-US" sz="2600" dirty="0" smtClean="0"/>
              <a:t>Statewide Reports – general; good templates</a:t>
            </a:r>
          </a:p>
          <a:p>
            <a:pPr lvl="7" eaLnBrk="0" hangingPunct="0">
              <a:spcAft>
                <a:spcPct val="5000"/>
              </a:spcAft>
            </a:pPr>
            <a:r>
              <a:rPr lang="en-US" altLang="en-US" sz="2400" dirty="0" smtClean="0"/>
              <a:t>Accounting Reports</a:t>
            </a:r>
          </a:p>
          <a:p>
            <a:pPr lvl="7" eaLnBrk="0" hangingPunct="0">
              <a:spcAft>
                <a:spcPct val="5000"/>
              </a:spcAft>
            </a:pPr>
            <a:r>
              <a:rPr lang="en-US" altLang="en-US" sz="2400" dirty="0" smtClean="0"/>
              <a:t>Contract Reports</a:t>
            </a:r>
            <a:endParaRPr lang="en-US" altLang="en-US" sz="2000" dirty="0"/>
          </a:p>
          <a:p>
            <a:pPr lvl="2" eaLnBrk="0" hangingPunct="0">
              <a:spcAft>
                <a:spcPct val="5000"/>
              </a:spcAft>
            </a:pPr>
            <a:endParaRPr lang="en-US" altLang="en-US" sz="2400" dirty="0" smtClean="0"/>
          </a:p>
          <a:p>
            <a:pPr eaLnBrk="0" hangingPunct="0">
              <a:spcAft>
                <a:spcPct val="5000"/>
              </a:spcAft>
            </a:pPr>
            <a:endParaRPr lang="en-US" altLang="en-US" sz="2800" dirty="0" smtClean="0"/>
          </a:p>
          <a:p>
            <a:pPr eaLnBrk="0" hangingPunct="0">
              <a:spcAft>
                <a:spcPct val="5000"/>
              </a:spcAft>
            </a:pPr>
            <a:endParaRPr lang="en-US" altLang="en-US" sz="2800" dirty="0" smtClean="0">
              <a:sym typeface="Wingdings" panose="05000000000000000000" pitchFamily="2" charset="2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A9BDE-D047-4B54-B8B7-55179D658E11}" type="slidenum">
              <a:rPr lang="en-US" altLang="en-US"/>
              <a:pPr/>
              <a:t>5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84632"/>
            <a:ext cx="8001000" cy="1609344"/>
          </a:xfrm>
        </p:spPr>
        <p:txBody>
          <a:bodyPr/>
          <a:lstStyle/>
          <a:p>
            <a:r>
              <a:rPr lang="en-US" dirty="0" smtClean="0"/>
              <a:t>EBI &amp; eMARS Reporting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49302682"/>
              </p:ext>
            </p:extLst>
          </p:nvPr>
        </p:nvGraphicFramePr>
        <p:xfrm>
          <a:off x="2057400" y="1752600"/>
          <a:ext cx="6589776" cy="41788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5C5A-1E17-4FE4-8F76-9C64324B11C1}" type="slidenum">
              <a:rPr lang="en-US" altLang="en-US" smtClean="0"/>
              <a:pPr/>
              <a:t>6</a:t>
            </a:fld>
            <a:endParaRPr lang="en-US" altLang="en-US"/>
          </a:p>
        </p:txBody>
      </p:sp>
      <p:grpSp>
        <p:nvGrpSpPr>
          <p:cNvPr id="28" name="Group 27"/>
          <p:cNvGrpSpPr/>
          <p:nvPr/>
        </p:nvGrpSpPr>
        <p:grpSpPr>
          <a:xfrm>
            <a:off x="533383" y="2536320"/>
            <a:ext cx="1695432" cy="3946523"/>
            <a:chOff x="184202" y="1631589"/>
            <a:chExt cx="2435048" cy="5439134"/>
          </a:xfrm>
        </p:grpSpPr>
        <p:pic>
          <p:nvPicPr>
            <p:cNvPr id="6" name="Picture 5" descr="File:&lt;strong&gt;User&lt;/strong&gt;-expert.svg - Wikimedia Commons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202" y="3184523"/>
              <a:ext cx="2435048" cy="3886200"/>
            </a:xfrm>
            <a:prstGeom prst="rect">
              <a:avLst/>
            </a:prstGeom>
          </p:spPr>
        </p:pic>
        <p:grpSp>
          <p:nvGrpSpPr>
            <p:cNvPr id="10" name="Group 9"/>
            <p:cNvGrpSpPr/>
            <p:nvPr/>
          </p:nvGrpSpPr>
          <p:grpSpPr>
            <a:xfrm>
              <a:off x="364727" y="1631589"/>
              <a:ext cx="1549468" cy="2381103"/>
              <a:chOff x="373526" y="1523999"/>
              <a:chExt cx="1549468" cy="2381103"/>
            </a:xfrm>
          </p:grpSpPr>
          <p:pic>
            <p:nvPicPr>
              <p:cNvPr id="7" name="Picture 6" descr="Wzór wniosku w formacie PDF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84302" y="1523999"/>
                <a:ext cx="1066801" cy="1066801"/>
              </a:xfrm>
              <a:prstGeom prst="rect">
                <a:avLst/>
              </a:prstGeom>
              <a:solidFill>
                <a:srgbClr val="C00000">
                  <a:alpha val="40000"/>
                </a:srgbClr>
              </a:solidFill>
              <a:effectLst>
                <a:outerShdw blurRad="279400" dist="38100" dir="2700000" algn="tl" rotWithShape="0">
                  <a:schemeClr val="tx2">
                    <a:alpha val="89000"/>
                  </a:schemeClr>
                </a:outerShdw>
              </a:effectLst>
            </p:spPr>
          </p:pic>
          <p:pic>
            <p:nvPicPr>
              <p:cNvPr id="9" name="Picture 8" descr="Python - Write dictionary data to &lt;strong&gt;csv&lt;/strong&gt; file"/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73526" y="2886004"/>
                <a:ext cx="1019098" cy="1019098"/>
              </a:xfrm>
              <a:prstGeom prst="rect">
                <a:avLst/>
              </a:prstGeom>
              <a:solidFill>
                <a:srgbClr val="7030A0">
                  <a:alpha val="53000"/>
                </a:srgbClr>
              </a:solidFill>
              <a:effectLst>
                <a:outerShdw blurRad="279400" dist="38100" dir="2700000" algn="tl" rotWithShape="0">
                  <a:schemeClr val="tx2">
                    <a:alpha val="89000"/>
                  </a:schemeClr>
                </a:outerShdw>
              </a:effectLst>
            </p:spPr>
          </p:pic>
          <p:pic>
            <p:nvPicPr>
              <p:cNvPr id="8" name="Picture 7" descr="Original file ‎ (SVG file, nominally 110 × 108 pixels, file size: 4 ..."/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79211" y="2286901"/>
                <a:ext cx="943783" cy="926590"/>
              </a:xfrm>
              <a:prstGeom prst="rect">
                <a:avLst/>
              </a:prstGeom>
              <a:solidFill>
                <a:srgbClr val="008000">
                  <a:alpha val="41000"/>
                </a:srgbClr>
              </a:solidFill>
              <a:effectLst>
                <a:outerShdw blurRad="279400" dist="38100" dir="2700000" sx="97000" sy="97000" algn="tl" rotWithShape="0">
                  <a:schemeClr val="tx2">
                    <a:alpha val="89000"/>
                  </a:schemeClr>
                </a:outerShdw>
              </a:effectLst>
            </p:spPr>
          </p:pic>
        </p:grpSp>
      </p:grpSp>
      <p:pic>
        <p:nvPicPr>
          <p:cNvPr id="13" name="Picture 12" descr="File:WikiProject Council project &lt;strong&gt;list&lt;/strong&gt; icon.svg - Wikimedia Commons"/>
          <p:cNvPicPr>
            <a:picLocks noChangeAspect="1"/>
          </p:cNvPicPr>
          <p:nvPr/>
        </p:nvPicPr>
        <p:blipFill rotWithShape="1">
          <a:blip r:embed="rId11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091" t="4557" r="9091" b="2739"/>
          <a:stretch/>
        </p:blipFill>
        <p:spPr>
          <a:xfrm>
            <a:off x="2194560" y="5581677"/>
            <a:ext cx="822960" cy="932448"/>
          </a:xfrm>
          <a:prstGeom prst="rect">
            <a:avLst/>
          </a:prstGeom>
          <a:gradFill>
            <a:gsLst>
              <a:gs pos="10000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</p:pic>
      <p:pic>
        <p:nvPicPr>
          <p:cNvPr id="17" name="Picture 16" descr="File:&lt;strong&gt;Magnifying glass&lt;/strong&gt; icon.svg"/>
          <p:cNvPicPr>
            <a:picLocks noChangeAspect="1"/>
          </p:cNvPicPr>
          <p:nvPr/>
        </p:nvPicPr>
        <p:blipFill>
          <a:blip r:embed="rId1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colorTemperature colorTemp="15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2616" y="5622655"/>
            <a:ext cx="813199" cy="813199"/>
          </a:xfrm>
          <a:prstGeom prst="rect">
            <a:avLst/>
          </a:prstGeom>
        </p:spPr>
      </p:pic>
      <p:pic>
        <p:nvPicPr>
          <p:cNvPr id="18" name="Picture 17" descr="Padlock Icon (Rounded)"/>
          <p:cNvPicPr>
            <a:picLocks noChangeAspect="1"/>
          </p:cNvPicPr>
          <p:nvPr/>
        </p:nvPicPr>
        <p:blipFill>
          <a:blip r:embed="rId15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0718" y="5500349"/>
            <a:ext cx="710868" cy="1034617"/>
          </a:xfrm>
          <a:prstGeom prst="rect">
            <a:avLst/>
          </a:prstGeom>
        </p:spPr>
      </p:pic>
      <p:grpSp>
        <p:nvGrpSpPr>
          <p:cNvPr id="26" name="Group 25"/>
          <p:cNvGrpSpPr/>
          <p:nvPr/>
        </p:nvGrpSpPr>
        <p:grpSpPr>
          <a:xfrm>
            <a:off x="6062438" y="5484400"/>
            <a:ext cx="1188967" cy="998443"/>
            <a:chOff x="6050033" y="5274342"/>
            <a:chExt cx="1469739" cy="1181005"/>
          </a:xfrm>
        </p:grpSpPr>
        <p:pic>
          <p:nvPicPr>
            <p:cNvPr id="23" name="Picture 22" descr="Kostenlose Vektorgrafik: Server, Web, Netzwerk, Computer - Kostenloses ..."/>
            <p:cNvPicPr>
              <a:picLocks noChangeAspect="1"/>
            </p:cNvPicPr>
            <p:nvPr/>
          </p:nvPicPr>
          <p:blipFill>
            <a:blip r:embed="rId16" cstate="print">
              <a:duotone>
                <a:prstClr val="black"/>
                <a:srgbClr val="FF0000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50033" y="5274342"/>
              <a:ext cx="711390" cy="998443"/>
            </a:xfrm>
            <a:prstGeom prst="rect">
              <a:avLst/>
            </a:prstGeom>
          </p:spPr>
        </p:pic>
        <p:pic>
          <p:nvPicPr>
            <p:cNvPr id="24" name="Picture 23" descr="Kostenlose Vektorgrafik: Server, Web, Netzwerk, Computer - Kostenloses ..."/>
            <p:cNvPicPr>
              <a:picLocks noChangeAspect="1"/>
            </p:cNvPicPr>
            <p:nvPr/>
          </p:nvPicPr>
          <p:blipFill>
            <a:blip r:embed="rId16" cstate="print">
              <a:duotone>
                <a:prstClr val="black"/>
                <a:srgbClr val="FF0000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19088" y="5367528"/>
              <a:ext cx="711390" cy="998443"/>
            </a:xfrm>
            <a:prstGeom prst="rect">
              <a:avLst/>
            </a:prstGeom>
          </p:spPr>
        </p:pic>
        <p:pic>
          <p:nvPicPr>
            <p:cNvPr id="25" name="Picture 24" descr="Kostenlose Vektorgrafik: Server, Web, Netzwerk, Computer - Kostenloses ..."/>
            <p:cNvPicPr>
              <a:picLocks noChangeAspect="1"/>
            </p:cNvPicPr>
            <p:nvPr/>
          </p:nvPicPr>
          <p:blipFill>
            <a:blip r:embed="rId16" cstate="print">
              <a:duotone>
                <a:prstClr val="black"/>
                <a:srgbClr val="FF0000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8382" y="5456904"/>
              <a:ext cx="711390" cy="998443"/>
            </a:xfrm>
            <a:prstGeom prst="rect">
              <a:avLst/>
            </a:prstGeom>
          </p:spPr>
        </p:pic>
      </p:grpSp>
      <p:pic>
        <p:nvPicPr>
          <p:cNvPr id="27" name="Picture 26" descr="Oracle - Certificaciones - Guías de la BUS at Universidad de Sevilla"/>
          <p:cNvPicPr>
            <a:picLocks noChangeAspect="1"/>
          </p:cNvPicPr>
          <p:nvPr/>
        </p:nvPicPr>
        <p:blipFill>
          <a:blip r:embed="rId1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9448" y="5202275"/>
            <a:ext cx="906894" cy="1280568"/>
          </a:xfrm>
          <a:prstGeom prst="rect">
            <a:avLst/>
          </a:prstGeom>
          <a:effectLst>
            <a:outerShdw dist="12700" dir="2700000" algn="tl" rotWithShape="0">
              <a:schemeClr val="bg1"/>
            </a:outerShdw>
          </a:effectLst>
        </p:spPr>
      </p:pic>
    </p:spTree>
    <p:extLst>
      <p:ext uri="{BB962C8B-B14F-4D97-AF65-F5344CB8AC3E}">
        <p14:creationId xmlns:p14="http://schemas.microsoft.com/office/powerpoint/2010/main" val="3063580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484632"/>
            <a:ext cx="8686800" cy="1259458"/>
          </a:xfrm>
        </p:spPr>
        <p:txBody>
          <a:bodyPr/>
          <a:lstStyle/>
          <a:p>
            <a:pPr algn="l"/>
            <a:r>
              <a:rPr lang="en-US" altLang="en-US" sz="3600" b="0" dirty="0" smtClean="0"/>
              <a:t>Universes &amp; Reports</a:t>
            </a:r>
            <a:endParaRPr lang="en-US" altLang="en-US" sz="3600" b="0" dirty="0"/>
          </a:p>
        </p:txBody>
      </p:sp>
      <p:sp>
        <p:nvSpPr>
          <p:cNvPr id="177155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447800"/>
            <a:ext cx="8763000" cy="5029200"/>
          </a:xfrm>
        </p:spPr>
        <p:txBody>
          <a:bodyPr>
            <a:normAutofit/>
          </a:bodyPr>
          <a:lstStyle/>
          <a:p>
            <a:pPr eaLnBrk="0" hangingPunct="0">
              <a:spcAft>
                <a:spcPct val="5000"/>
              </a:spcAft>
            </a:pPr>
            <a:r>
              <a:rPr lang="en-US" altLang="en-US" sz="2800" dirty="0" smtClean="0"/>
              <a:t>Universes</a:t>
            </a:r>
          </a:p>
          <a:p>
            <a:pPr lvl="1" eaLnBrk="0" hangingPunct="0">
              <a:spcAft>
                <a:spcPct val="5000"/>
              </a:spcAft>
            </a:pPr>
            <a:r>
              <a:rPr lang="en-US" altLang="en-US" sz="2400" dirty="0" smtClean="0"/>
              <a:t>Provide access to data in a functional organization</a:t>
            </a:r>
          </a:p>
          <a:p>
            <a:pPr lvl="1" eaLnBrk="0" hangingPunct="0">
              <a:spcAft>
                <a:spcPct val="5000"/>
              </a:spcAft>
            </a:pPr>
            <a:r>
              <a:rPr lang="en-US" altLang="en-US" sz="2400" dirty="0" smtClean="0"/>
              <a:t>Comprised of “classes” (folders) and “objects”</a:t>
            </a:r>
          </a:p>
          <a:p>
            <a:pPr lvl="1" eaLnBrk="0" hangingPunct="0">
              <a:spcAft>
                <a:spcPct val="5000"/>
              </a:spcAft>
            </a:pPr>
            <a:r>
              <a:rPr lang="en-US" altLang="en-US" sz="2400" dirty="0" smtClean="0"/>
              <a:t>Objects represent the fields on eMARS documents</a:t>
            </a:r>
            <a:endParaRPr lang="en-US" altLang="en-US" sz="2600" dirty="0" smtClean="0"/>
          </a:p>
          <a:p>
            <a:pPr eaLnBrk="0" hangingPunct="0">
              <a:spcAft>
                <a:spcPct val="5000"/>
              </a:spcAft>
            </a:pPr>
            <a:r>
              <a:rPr lang="en-US" altLang="en-US" sz="2800" dirty="0" smtClean="0"/>
              <a:t>Reports</a:t>
            </a:r>
            <a:endParaRPr lang="en-US" altLang="en-US" sz="2800" dirty="0"/>
          </a:p>
          <a:p>
            <a:pPr lvl="1" eaLnBrk="0" hangingPunct="0">
              <a:spcAft>
                <a:spcPct val="5000"/>
              </a:spcAft>
            </a:pPr>
            <a:r>
              <a:rPr lang="en-US" altLang="en-US" sz="2600" dirty="0" smtClean="0"/>
              <a:t>Specific selection of data for a business purpose</a:t>
            </a:r>
          </a:p>
          <a:p>
            <a:pPr lvl="1" eaLnBrk="0" hangingPunct="0">
              <a:spcAft>
                <a:spcPct val="5000"/>
              </a:spcAft>
            </a:pPr>
            <a:r>
              <a:rPr lang="en-US" altLang="en-US" sz="2600" dirty="0" smtClean="0"/>
              <a:t>Comprised of report design with query design behind it</a:t>
            </a:r>
          </a:p>
          <a:p>
            <a:pPr lvl="1" eaLnBrk="0" hangingPunct="0">
              <a:spcAft>
                <a:spcPct val="5000"/>
              </a:spcAft>
            </a:pPr>
            <a:r>
              <a:rPr lang="en-US" altLang="en-US" sz="2600" dirty="0" smtClean="0"/>
              <a:t>Report design may be formatted or just available for export to another software application (e.g., Excel)</a:t>
            </a:r>
          </a:p>
          <a:p>
            <a:pPr lvl="1" eaLnBrk="0" hangingPunct="0">
              <a:spcAft>
                <a:spcPct val="5000"/>
              </a:spcAft>
            </a:pPr>
            <a:r>
              <a:rPr lang="en-US" altLang="en-US" sz="2600" dirty="0" smtClean="0"/>
              <a:t>Queries are essentially Oracle SQL with a front-end 			user interface</a:t>
            </a:r>
            <a:endParaRPr lang="en-US" altLang="en-US" sz="2000" dirty="0"/>
          </a:p>
          <a:p>
            <a:pPr lvl="2" eaLnBrk="0" hangingPunct="0">
              <a:spcAft>
                <a:spcPct val="5000"/>
              </a:spcAft>
            </a:pPr>
            <a:endParaRPr lang="en-US" altLang="en-US" sz="2400" dirty="0" smtClean="0"/>
          </a:p>
          <a:p>
            <a:pPr eaLnBrk="0" hangingPunct="0">
              <a:spcAft>
                <a:spcPct val="5000"/>
              </a:spcAft>
            </a:pPr>
            <a:endParaRPr lang="en-US" altLang="en-US" sz="2800" dirty="0" smtClean="0"/>
          </a:p>
          <a:p>
            <a:pPr eaLnBrk="0" hangingPunct="0">
              <a:spcAft>
                <a:spcPct val="5000"/>
              </a:spcAft>
            </a:pPr>
            <a:endParaRPr lang="en-US" altLang="en-US" sz="2800" dirty="0" smtClean="0">
              <a:sym typeface="Wingdings" panose="05000000000000000000" pitchFamily="2" charset="2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A9BDE-D047-4B54-B8B7-55179D658E11}" type="slidenum">
              <a:rPr lang="en-US" altLang="en-US"/>
              <a:pPr/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35090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484632"/>
            <a:ext cx="8686800" cy="1259458"/>
          </a:xfrm>
        </p:spPr>
        <p:txBody>
          <a:bodyPr/>
          <a:lstStyle/>
          <a:p>
            <a:pPr algn="l"/>
            <a:r>
              <a:rPr lang="en-US" altLang="en-US" sz="3600" b="0" dirty="0" smtClean="0"/>
              <a:t>Editing Reports</a:t>
            </a:r>
            <a:endParaRPr lang="en-US" altLang="en-US" sz="3600" b="0" dirty="0"/>
          </a:p>
        </p:txBody>
      </p:sp>
      <p:sp>
        <p:nvSpPr>
          <p:cNvPr id="177155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447800"/>
            <a:ext cx="8763000" cy="5029200"/>
          </a:xfrm>
        </p:spPr>
        <p:txBody>
          <a:bodyPr>
            <a:normAutofit/>
          </a:bodyPr>
          <a:lstStyle/>
          <a:p>
            <a:pPr marL="514350" indent="-514350" eaLnBrk="0" hangingPunct="0">
              <a:spcAft>
                <a:spcPct val="5000"/>
              </a:spcAft>
              <a:buFont typeface="+mj-lt"/>
              <a:buAutoNum type="arabicPeriod"/>
            </a:pPr>
            <a:r>
              <a:rPr lang="en-US" altLang="en-US" sz="2800" dirty="0" smtClean="0"/>
              <a:t>Click “Design” button (upper right of Report).</a:t>
            </a:r>
          </a:p>
          <a:p>
            <a:pPr marL="514350" indent="-514350" eaLnBrk="0" hangingPunct="0">
              <a:spcAft>
                <a:spcPct val="5000"/>
              </a:spcAft>
              <a:buFont typeface="+mj-lt"/>
              <a:buAutoNum type="arabicPeriod"/>
            </a:pPr>
            <a:r>
              <a:rPr lang="en-US" altLang="en-US" sz="2800" dirty="0" smtClean="0"/>
              <a:t>Click “Data Provider” button (database symbol).</a:t>
            </a:r>
          </a:p>
          <a:p>
            <a:pPr marL="514350" indent="-514350" eaLnBrk="0" hangingPunct="0">
              <a:spcAft>
                <a:spcPct val="5000"/>
              </a:spcAft>
              <a:buFont typeface="+mj-lt"/>
              <a:buAutoNum type="arabicPeriod"/>
            </a:pPr>
            <a:r>
              <a:rPr lang="en-US" altLang="en-US" sz="2800" dirty="0" smtClean="0"/>
              <a:t>Alternatively, click “Edit” button (“Data Providers” tab of “Data Access” toolbar).</a:t>
            </a:r>
          </a:p>
          <a:p>
            <a:pPr marL="514350" indent="-514350" eaLnBrk="0" hangingPunct="0">
              <a:spcAft>
                <a:spcPct val="5000"/>
              </a:spcAft>
              <a:buFont typeface="+mj-lt"/>
              <a:buAutoNum type="arabicPeriod"/>
            </a:pPr>
            <a:r>
              <a:rPr lang="en-US" altLang="en-US" sz="2800" dirty="0" smtClean="0"/>
              <a:t>Select objects from the classes in the universe (left section of “Query Panel” window).</a:t>
            </a:r>
          </a:p>
          <a:p>
            <a:pPr marL="514350" indent="-514350" eaLnBrk="0" hangingPunct="0">
              <a:spcAft>
                <a:spcPct val="5000"/>
              </a:spcAft>
              <a:buFont typeface="+mj-lt"/>
              <a:buAutoNum type="arabicPeriod"/>
            </a:pPr>
            <a:r>
              <a:rPr lang="en-US" altLang="en-US" sz="2800" dirty="0" smtClean="0"/>
              <a:t>Drag them to “Report Objects” (upper section of “Query Panel” window).</a:t>
            </a:r>
          </a:p>
          <a:p>
            <a:pPr marL="514350" indent="-514350" eaLnBrk="0" hangingPunct="0">
              <a:spcAft>
                <a:spcPct val="5000"/>
              </a:spcAft>
              <a:buFont typeface="+mj-lt"/>
              <a:buAutoNum type="arabicPeriod"/>
            </a:pPr>
            <a:r>
              <a:rPr lang="en-US" altLang="en-US" sz="2800" dirty="0" smtClean="0"/>
              <a:t>Filter data by specifying “Query Filters” (middle 			section of “Query Panel” window).</a:t>
            </a:r>
          </a:p>
          <a:p>
            <a:pPr eaLnBrk="0" hangingPunct="0">
              <a:spcAft>
                <a:spcPct val="5000"/>
              </a:spcAft>
            </a:pPr>
            <a:endParaRPr lang="en-US" altLang="en-US" sz="2800" dirty="0" smtClean="0"/>
          </a:p>
          <a:p>
            <a:pPr eaLnBrk="0" hangingPunct="0">
              <a:spcAft>
                <a:spcPct val="5000"/>
              </a:spcAft>
            </a:pPr>
            <a:endParaRPr lang="en-US" altLang="en-US" sz="2800" dirty="0" smtClean="0">
              <a:sym typeface="Wingdings" panose="05000000000000000000" pitchFamily="2" charset="2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A9BDE-D047-4B54-B8B7-55179D658E11}" type="slidenum">
              <a:rPr lang="en-US" altLang="en-US"/>
              <a:pPr/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9893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371599"/>
            <a:ext cx="8382000" cy="4742531"/>
          </a:xfrm>
          <a:prstGeom prst="rect">
            <a:avLst/>
          </a:prstGeom>
        </p:spPr>
      </p:pic>
      <p:sp>
        <p:nvSpPr>
          <p:cNvPr id="17715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484632"/>
            <a:ext cx="8686800" cy="1259458"/>
          </a:xfrm>
        </p:spPr>
        <p:txBody>
          <a:bodyPr/>
          <a:lstStyle/>
          <a:p>
            <a:pPr algn="l"/>
            <a:r>
              <a:rPr lang="en-US" altLang="en-US" sz="3600" b="0" dirty="0" smtClean="0"/>
              <a:t>Editing Reports (continued)</a:t>
            </a:r>
            <a:endParaRPr lang="en-US" altLang="en-US" sz="3600" b="0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A9BDE-D047-4B54-B8B7-55179D658E11}" type="slidenum">
              <a:rPr lang="en-US" altLang="en-US"/>
              <a:pPr/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204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Wood Type">
      <a:majorFont>
        <a:latin typeface="Arial Black" panose="020B0A04020102020204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 panose="020B0604020202020204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BE1B6DD8-9976-4550-A6F4-B2DD4EA939D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51DAF37600E39489A05598B16F22811" ma:contentTypeVersion="0" ma:contentTypeDescription="Create a new document." ma:contentTypeScope="" ma:versionID="79757ab629275b79df3c76b04e955623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108283E-A73D-4558-8C47-7FF28AD23B88}"/>
</file>

<file path=customXml/itemProps2.xml><?xml version="1.0" encoding="utf-8"?>
<ds:datastoreItem xmlns:ds="http://schemas.openxmlformats.org/officeDocument/2006/customXml" ds:itemID="{D45FE557-7BD1-4B4A-948E-E78BE3133104}"/>
</file>

<file path=customXml/itemProps3.xml><?xml version="1.0" encoding="utf-8"?>
<ds:datastoreItem xmlns:ds="http://schemas.openxmlformats.org/officeDocument/2006/customXml" ds:itemID="{35AFC625-9E42-4E2A-B82B-8949DD993A4A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9253</TotalTime>
  <Words>1410</Words>
  <Application>Microsoft Office PowerPoint</Application>
  <PresentationFormat>On-screen Show (4:3)</PresentationFormat>
  <Paragraphs>354</Paragraphs>
  <Slides>43</Slides>
  <Notes>20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50" baseType="lpstr">
      <vt:lpstr>Arial</vt:lpstr>
      <vt:lpstr>Arial Black</vt:lpstr>
      <vt:lpstr>Calibri</vt:lpstr>
      <vt:lpstr>Times New Roman</vt:lpstr>
      <vt:lpstr>Wingdings</vt:lpstr>
      <vt:lpstr>Wood Type</vt:lpstr>
      <vt:lpstr>Bitmap Image</vt:lpstr>
      <vt:lpstr>eMARS Reporting  </vt:lpstr>
      <vt:lpstr>Agenda</vt:lpstr>
      <vt:lpstr>Agenda (continued)</vt:lpstr>
      <vt:lpstr>Report Development Overview</vt:lpstr>
      <vt:lpstr>EBI &amp; eMARS Reporting</vt:lpstr>
      <vt:lpstr>EBI &amp; eMARS Reporting</vt:lpstr>
      <vt:lpstr>Universes &amp; Reports</vt:lpstr>
      <vt:lpstr>Editing Reports</vt:lpstr>
      <vt:lpstr>Editing Reports (continued)</vt:lpstr>
      <vt:lpstr>Editing Reports (continued)</vt:lpstr>
      <vt:lpstr>Editing Reports (continued)</vt:lpstr>
      <vt:lpstr>Editing Reports (continued)</vt:lpstr>
      <vt:lpstr>Editing Reports (continued)</vt:lpstr>
      <vt:lpstr>Editing Reports (continued)</vt:lpstr>
      <vt:lpstr>Questions?</vt:lpstr>
      <vt:lpstr>Universes &amp; Statewide Reports</vt:lpstr>
      <vt:lpstr>Universes Used Today for Contract Reporting</vt:lpstr>
      <vt:lpstr>FIN – Procurement Awards</vt:lpstr>
      <vt:lpstr>FIN – Accounts Payable</vt:lpstr>
      <vt:lpstr>FIN – Document Catalog</vt:lpstr>
      <vt:lpstr>FIN – General Accounting</vt:lpstr>
      <vt:lpstr>Statewide Reports</vt:lpstr>
      <vt:lpstr>Statewide Procurement Reports</vt:lpstr>
      <vt:lpstr>Questions?</vt:lpstr>
      <vt:lpstr>Existing Contract Reporting Challenges</vt:lpstr>
      <vt:lpstr>Key Current Contract Reporting Needs</vt:lpstr>
      <vt:lpstr>Major Obstacles</vt:lpstr>
      <vt:lpstr>Addressing the Obstacles</vt:lpstr>
      <vt:lpstr>Addressing the Obstacles (continued)</vt:lpstr>
      <vt:lpstr>Addressing the Obstacles</vt:lpstr>
      <vt:lpstr>Questions?</vt:lpstr>
      <vt:lpstr>Where We’re Headed</vt:lpstr>
      <vt:lpstr>Procurement Reporting Goals</vt:lpstr>
      <vt:lpstr>8 General Procurement Reporting Objectives</vt:lpstr>
      <vt:lpstr>8 General Procurement Reporting Objectives</vt:lpstr>
      <vt:lpstr>Where Can eMARS Reporting Help?</vt:lpstr>
      <vt:lpstr>Where Can eMARS Reporting Help? (continued)</vt:lpstr>
      <vt:lpstr>Where Can eMARS Reporting Help? (continued)</vt:lpstr>
      <vt:lpstr>Where Can eMARS Reporting Help? (continued)</vt:lpstr>
      <vt:lpstr>Where Can eMARS Reporting Help? (continued)</vt:lpstr>
      <vt:lpstr>Conclusion</vt:lpstr>
      <vt:lpstr>Your Help Is Needed!</vt:lpstr>
      <vt:lpstr>eMARS Tools and Resources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eMARS Agency Kickoff Meeting</dc:title>
  <dc:creator>eMARS training team</dc:creator>
  <cp:lastModifiedBy>Downey, Connie (Finance CRC)</cp:lastModifiedBy>
  <cp:revision>783</cp:revision>
  <cp:lastPrinted>2017-09-08T17:56:35Z</cp:lastPrinted>
  <dcterms:created xsi:type="dcterms:W3CDTF">2004-12-15T23:10:27Z</dcterms:created>
  <dcterms:modified xsi:type="dcterms:W3CDTF">2018-12-05T15:54:39Z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0x010100351DAF37600E39489A05598B16F22811</vt:lpwstr>
  </property>
</Properties>
</file>