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34"/>
  </p:notesMasterIdLst>
  <p:sldIdLst>
    <p:sldId id="266" r:id="rId2"/>
    <p:sldId id="268" r:id="rId3"/>
    <p:sldId id="269" r:id="rId4"/>
    <p:sldId id="267" r:id="rId5"/>
    <p:sldId id="264" r:id="rId6"/>
    <p:sldId id="270" r:id="rId7"/>
    <p:sldId id="271" r:id="rId8"/>
    <p:sldId id="273" r:id="rId9"/>
    <p:sldId id="259" r:id="rId10"/>
    <p:sldId id="261" r:id="rId11"/>
    <p:sldId id="274" r:id="rId12"/>
    <p:sldId id="275" r:id="rId13"/>
    <p:sldId id="279" r:id="rId14"/>
    <p:sldId id="276" r:id="rId15"/>
    <p:sldId id="277" r:id="rId16"/>
    <p:sldId id="278" r:id="rId17"/>
    <p:sldId id="280" r:id="rId18"/>
    <p:sldId id="281" r:id="rId19"/>
    <p:sldId id="282" r:id="rId20"/>
    <p:sldId id="285" r:id="rId21"/>
    <p:sldId id="284" r:id="rId22"/>
    <p:sldId id="296" r:id="rId23"/>
    <p:sldId id="298" r:id="rId24"/>
    <p:sldId id="297" r:id="rId25"/>
    <p:sldId id="286" r:id="rId26"/>
    <p:sldId id="289" r:id="rId27"/>
    <p:sldId id="287" r:id="rId28"/>
    <p:sldId id="290" r:id="rId29"/>
    <p:sldId id="288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8ACC-06FE-4ECF-A199-DEC1DABAC42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867A2-5DAA-4F80-B97B-2A128712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4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7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32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6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C54EB6-AE95-4CB2-A625-BBB329BD5D7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7677-3DED-4DEE-9D6C-5FEA5536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9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8302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err="1" smtClean="0"/>
              <a:t>eMARS</a:t>
            </a:r>
            <a:r>
              <a:rPr lang="en-US" sz="3600" dirty="0" smtClean="0"/>
              <a:t> End-User Training</a:t>
            </a:r>
            <a:br>
              <a:rPr lang="en-US" sz="36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2125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Chart of </a:t>
            </a:r>
            <a:r>
              <a:rPr lang="en-US" sz="7200" dirty="0" smtClean="0"/>
              <a:t>Accounts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Part 2 - COA Maintenance </a:t>
            </a:r>
            <a:r>
              <a:rPr lang="en-US" sz="3200" dirty="0"/>
              <a:t>&amp; Cash </a:t>
            </a:r>
            <a:r>
              <a:rPr lang="en-US" sz="3200" dirty="0" smtClean="0"/>
              <a:t>Control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1700" dirty="0" smtClean="0"/>
              <a:t>*Part </a:t>
            </a:r>
            <a:r>
              <a:rPr lang="en-US" sz="1700" dirty="0"/>
              <a:t>1 @ https://finance.ky.gov/Office-of-the-Controller/Office-of-Statewide-Accounting-Services/customer-resource-center/Pages/Training-Materials-and-Tutorials.aspx</a:t>
            </a:r>
          </a:p>
        </p:txBody>
      </p:sp>
    </p:spTree>
    <p:extLst>
      <p:ext uri="{BB962C8B-B14F-4D97-AF65-F5344CB8AC3E}">
        <p14:creationId xmlns:p14="http://schemas.microsoft.com/office/powerpoint/2010/main" val="24322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2DD-4FA6-417D-B81A-983C0643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SAS-14 request form </a:t>
            </a:r>
            <a:r>
              <a:rPr lang="en-US" dirty="0" smtClean="0">
                <a:solidFill>
                  <a:schemeClr val="tx1"/>
                </a:solidFill>
              </a:rPr>
              <a:t>– Function, part 1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07E-96B6-464D-838C-BEBE03B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635686"/>
            <a:ext cx="11163993" cy="4097623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b="1" dirty="0" smtClean="0"/>
              <a:t>FUNCTION </a:t>
            </a:r>
            <a:r>
              <a:rPr lang="en-US" b="1" dirty="0"/>
              <a:t>GROUP/TYPE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dirty="0"/>
              <a:t>Complete this section when </a:t>
            </a:r>
            <a:r>
              <a:rPr lang="en-US" dirty="0" smtClean="0"/>
              <a:t>requesting:</a:t>
            </a:r>
          </a:p>
          <a:p>
            <a:pPr marL="0" lvl="0" indent="0">
              <a:buClr>
                <a:schemeClr val="tx1"/>
              </a:buClr>
              <a:buNone/>
            </a:pPr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en-US" dirty="0"/>
              <a:t>to establish, change, or inactivate a Function Group or Function </a:t>
            </a:r>
            <a:r>
              <a:rPr lang="en-US" dirty="0" smtClean="0"/>
              <a:t>Type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u="sng" dirty="0"/>
              <a:t>Function Group </a:t>
            </a:r>
            <a:r>
              <a:rPr lang="en-US" sz="1800" dirty="0"/>
              <a:t>(AP) </a:t>
            </a:r>
            <a:r>
              <a:rPr lang="en-US" sz="1800" dirty="0" smtClean="0"/>
              <a:t>code – </a:t>
            </a:r>
            <a:r>
              <a:rPr lang="en-US" sz="1800" dirty="0"/>
              <a:t>r</a:t>
            </a:r>
            <a:r>
              <a:rPr lang="en-US" sz="1800" dirty="0" smtClean="0"/>
              <a:t>epresents </a:t>
            </a:r>
            <a:r>
              <a:rPr lang="en-US" sz="1800" dirty="0"/>
              <a:t>the Appropriation.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u="sng" dirty="0"/>
              <a:t>Function Type </a:t>
            </a:r>
            <a:r>
              <a:rPr lang="en-US" sz="1800" dirty="0"/>
              <a:t>(AL</a:t>
            </a:r>
            <a:r>
              <a:rPr lang="en-US" sz="1800" dirty="0" smtClean="0"/>
              <a:t>) code </a:t>
            </a:r>
            <a:r>
              <a:rPr lang="en-US" sz="1800" dirty="0"/>
              <a:t>– </a:t>
            </a:r>
            <a:r>
              <a:rPr lang="en-US" sz="1800" dirty="0" smtClean="0"/>
              <a:t>represents </a:t>
            </a:r>
            <a:r>
              <a:rPr lang="en-US" sz="1800" dirty="0"/>
              <a:t>the Allotment.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Must include the </a:t>
            </a:r>
            <a:r>
              <a:rPr lang="en-US" sz="1800" u="sng" dirty="0"/>
              <a:t>Function Group name </a:t>
            </a:r>
            <a:r>
              <a:rPr lang="en-US" sz="1800" dirty="0"/>
              <a:t>and/or </a:t>
            </a:r>
            <a:r>
              <a:rPr lang="en-US" sz="1800" u="sng" dirty="0"/>
              <a:t>Function Type name</a:t>
            </a:r>
            <a:r>
              <a:rPr lang="en-US" sz="1800" dirty="0" smtClean="0"/>
              <a:t>.</a:t>
            </a:r>
          </a:p>
          <a:p>
            <a:pPr marL="0" lvl="0" indent="0">
              <a:buClr>
                <a:schemeClr val="tx1"/>
              </a:buClr>
              <a:buNone/>
            </a:pPr>
            <a:r>
              <a:rPr lang="en-US" i="1" dirty="0" smtClean="0"/>
              <a:t>and/or</a:t>
            </a:r>
            <a:r>
              <a:rPr lang="en-US" dirty="0" smtClean="0"/>
              <a:t> </a:t>
            </a:r>
          </a:p>
          <a:p>
            <a:pPr marL="0" lvl="0" indent="0">
              <a:buClr>
                <a:schemeClr val="tx1"/>
              </a:buClr>
              <a:buNone/>
            </a:pPr>
            <a:r>
              <a:rPr lang="en-US" dirty="0" smtClean="0"/>
              <a:t>2) override an </a:t>
            </a:r>
            <a:r>
              <a:rPr lang="en-US" dirty="0"/>
              <a:t>Allotment </a:t>
            </a:r>
            <a:r>
              <a:rPr lang="en-US" dirty="0" smtClean="0"/>
              <a:t>account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 smtClean="0"/>
              <a:t>Override </a:t>
            </a:r>
            <a:r>
              <a:rPr lang="en-US" sz="1800" b="1" dirty="0"/>
              <a:t>Allotment - </a:t>
            </a:r>
            <a:r>
              <a:rPr lang="en-US" sz="1800" dirty="0"/>
              <a:t>If requesting an Allotment override, select this </a:t>
            </a:r>
            <a:r>
              <a:rPr lang="en-US" sz="1800" u="sng" dirty="0"/>
              <a:t>check box</a:t>
            </a:r>
            <a:r>
              <a:rPr lang="en-US" sz="1800" dirty="0"/>
              <a:t>.  The </a:t>
            </a:r>
            <a:r>
              <a:rPr lang="en-US" sz="1800" u="sng" dirty="0"/>
              <a:t>From/To </a:t>
            </a:r>
            <a:r>
              <a:rPr lang="en-US" sz="1800" u="sng" dirty="0" smtClean="0"/>
              <a:t>dates</a:t>
            </a:r>
            <a:r>
              <a:rPr lang="en-US" sz="1800" dirty="0" smtClean="0"/>
              <a:t> </a:t>
            </a:r>
            <a:r>
              <a:rPr lang="en-US" sz="1800" dirty="0"/>
              <a:t>must be completed as well as the </a:t>
            </a:r>
            <a:r>
              <a:rPr lang="en-US" sz="1800" u="sng" dirty="0"/>
              <a:t>justification for the override</a:t>
            </a:r>
            <a:r>
              <a:rPr lang="en-US" sz="1800" dirty="0"/>
              <a:t>.  </a:t>
            </a:r>
            <a:endParaRPr lang="en-US" sz="1800" dirty="0" smtClean="0"/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1600" dirty="0" smtClean="0"/>
              <a:t>	*The </a:t>
            </a:r>
            <a:r>
              <a:rPr lang="en-US" sz="1600" dirty="0"/>
              <a:t>end date of an </a:t>
            </a:r>
            <a:r>
              <a:rPr lang="en-US" sz="1600" dirty="0" smtClean="0"/>
              <a:t>override </a:t>
            </a:r>
            <a:r>
              <a:rPr lang="en-US" sz="1600" dirty="0"/>
              <a:t>cannot exceed the end of the current fiscal </a:t>
            </a:r>
            <a:r>
              <a:rPr lang="en-US" sz="1600" dirty="0" smtClean="0"/>
              <a:t>year, without prior approval from OSBD.</a:t>
            </a:r>
            <a:endParaRPr lang="en-US" sz="1600" dirty="0"/>
          </a:p>
          <a:p>
            <a:pPr marL="0" lvl="0" indent="0">
              <a:buClr>
                <a:schemeClr val="tx1"/>
              </a:buClr>
              <a:buNone/>
            </a:pPr>
            <a:endParaRPr lang="en-US" dirty="0"/>
          </a:p>
          <a:p>
            <a:pPr marL="0" lvl="0" indent="0">
              <a:buClr>
                <a:schemeClr val="tx1"/>
              </a:buCl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7" y="930474"/>
            <a:ext cx="6668431" cy="15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2DD-4FA6-417D-B81A-983C0643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SAS-14 request form </a:t>
            </a:r>
            <a:r>
              <a:rPr lang="en-US" dirty="0" smtClean="0">
                <a:solidFill>
                  <a:schemeClr val="tx1"/>
                </a:solidFill>
              </a:rPr>
              <a:t>– Function, part 2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07E-96B6-464D-838C-BEBE03B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2128058"/>
            <a:ext cx="10415847" cy="41997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FUNCTION –</a:t>
            </a:r>
            <a:r>
              <a:rPr lang="en-US" dirty="0"/>
              <a:t> Complete this section when requesting to establish or inactivate a Function code</a:t>
            </a:r>
            <a:r>
              <a:rPr lang="en-US" dirty="0" smtClean="0"/>
              <a:t>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Fund code </a:t>
            </a:r>
            <a:r>
              <a:rPr lang="en-US" dirty="0" smtClean="0"/>
              <a:t>– required to determine where the Function code can be expended from. </a:t>
            </a:r>
          </a:p>
          <a:p>
            <a:pPr marL="914400" lvl="2" indent="0">
              <a:buClr>
                <a:schemeClr val="tx1"/>
              </a:buClr>
              <a:buNone/>
            </a:pPr>
            <a:r>
              <a:rPr lang="en-US" dirty="0" smtClean="0"/>
              <a:t>* If </a:t>
            </a:r>
            <a:r>
              <a:rPr lang="en-US" dirty="0"/>
              <a:t>a new fund is being requested on the same </a:t>
            </a:r>
            <a:r>
              <a:rPr lang="en-US" dirty="0" smtClean="0"/>
              <a:t>form, the requestor can enter an </a:t>
            </a:r>
            <a:r>
              <a:rPr lang="en-US" dirty="0"/>
              <a:t>asterisk (*) in the fund </a:t>
            </a:r>
            <a:r>
              <a:rPr lang="en-US" dirty="0" smtClean="0"/>
              <a:t>field. OSBD and SAS will infer the new Fund code. </a:t>
            </a:r>
            <a:endParaRPr lang="en-US" sz="2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Function </a:t>
            </a:r>
            <a:r>
              <a:rPr lang="en-US" u="sng" dirty="0"/>
              <a:t>Group </a:t>
            </a:r>
            <a:r>
              <a:rPr lang="en-US" dirty="0" smtClean="0"/>
              <a:t>(AP)code -  </a:t>
            </a:r>
            <a:r>
              <a:rPr lang="en-US" dirty="0"/>
              <a:t>r</a:t>
            </a:r>
            <a:r>
              <a:rPr lang="en-US" dirty="0" smtClean="0"/>
              <a:t>epresents the Appropriation</a:t>
            </a:r>
            <a:endParaRPr lang="en-US" sz="3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Function </a:t>
            </a:r>
            <a:r>
              <a:rPr lang="en-US" u="sng" dirty="0"/>
              <a:t>Type </a:t>
            </a:r>
            <a:r>
              <a:rPr lang="en-US" dirty="0"/>
              <a:t>(</a:t>
            </a:r>
            <a:r>
              <a:rPr lang="en-US" dirty="0" smtClean="0"/>
              <a:t>AL) code - </a:t>
            </a:r>
            <a:r>
              <a:rPr lang="en-US" dirty="0"/>
              <a:t>r</a:t>
            </a:r>
            <a:r>
              <a:rPr lang="en-US" dirty="0" smtClean="0"/>
              <a:t>epresents </a:t>
            </a:r>
            <a:r>
              <a:rPr lang="en-US" dirty="0"/>
              <a:t>the </a:t>
            </a:r>
            <a:r>
              <a:rPr lang="en-US" dirty="0" smtClean="0"/>
              <a:t>Allotment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Function code</a:t>
            </a:r>
            <a:r>
              <a:rPr lang="en-US" dirty="0" smtClean="0"/>
              <a:t> being requested</a:t>
            </a:r>
            <a:endParaRPr lang="en-US" sz="3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Function Name</a:t>
            </a:r>
            <a:endParaRPr lang="en-US" sz="3000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59" y="1113961"/>
            <a:ext cx="6773220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2DD-4FA6-417D-B81A-983C0643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SAS-14 request form </a:t>
            </a:r>
            <a:r>
              <a:rPr lang="en-US" dirty="0" smtClean="0">
                <a:solidFill>
                  <a:schemeClr val="tx1"/>
                </a:solidFill>
              </a:rPr>
              <a:t>– Fund, part 1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07E-96B6-464D-838C-BEBE03B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1995056"/>
            <a:ext cx="11438313" cy="469669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2300" b="1" dirty="0"/>
              <a:t>FUND –</a:t>
            </a:r>
            <a:r>
              <a:rPr lang="en-US" sz="2300" dirty="0"/>
              <a:t> Complete this section when requesting to establish, inactivate or change </a:t>
            </a:r>
            <a:r>
              <a:rPr lang="en-US" sz="2300" dirty="0" smtClean="0"/>
              <a:t>a </a:t>
            </a:r>
            <a:r>
              <a:rPr lang="en-US" sz="2300" dirty="0"/>
              <a:t>Fund.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u="sng" dirty="0" smtClean="0"/>
              <a:t>Fund </a:t>
            </a:r>
            <a:r>
              <a:rPr lang="en-US" sz="2300" u="sng" dirty="0"/>
              <a:t>Type</a:t>
            </a:r>
            <a:r>
              <a:rPr lang="en-US" sz="2300" dirty="0"/>
              <a:t> </a:t>
            </a:r>
            <a:r>
              <a:rPr lang="en-US" sz="2300" dirty="0" smtClean="0"/>
              <a:t> - Select </a:t>
            </a:r>
            <a:r>
              <a:rPr lang="en-US" sz="2300" dirty="0"/>
              <a:t>from the drop down list</a:t>
            </a:r>
            <a:r>
              <a:rPr lang="en-US" sz="2300" dirty="0" smtClean="0"/>
              <a:t>. (Used for Financial reporting purposes)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u="sng" dirty="0" smtClean="0"/>
              <a:t>Fund code</a:t>
            </a:r>
            <a:endParaRPr lang="en-US" sz="2300" u="sng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To inactivate or change an existing Fund, enter the </a:t>
            </a:r>
            <a:r>
              <a:rPr lang="en-US" sz="2500" dirty="0" smtClean="0"/>
              <a:t>Fund code.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 smtClean="0"/>
              <a:t>To </a:t>
            </a:r>
            <a:r>
              <a:rPr lang="en-US" sz="2500" dirty="0"/>
              <a:t>request a new Fund, leave the Fund field blank. </a:t>
            </a:r>
            <a:endParaRPr lang="en-US" sz="25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u="sng" dirty="0"/>
              <a:t>Operating Account</a:t>
            </a:r>
            <a:r>
              <a:rPr lang="en-US" i="1" dirty="0"/>
              <a:t> - If requesting a new </a:t>
            </a:r>
            <a:r>
              <a:rPr lang="en-US" i="1" dirty="0" smtClean="0"/>
              <a:t>Fund </a:t>
            </a:r>
            <a:r>
              <a:rPr lang="en-US" i="1" dirty="0"/>
              <a:t>for an Operating Account, Statewide Accounting Services will assign the Fund </a:t>
            </a:r>
            <a:r>
              <a:rPr lang="en-US" i="1" dirty="0" smtClean="0"/>
              <a:t>code and notify OSBD.</a:t>
            </a:r>
            <a:endParaRPr lang="en-US" sz="30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u="sng" dirty="0" smtClean="0"/>
              <a:t>Capital Project</a:t>
            </a:r>
            <a:r>
              <a:rPr lang="en-US" i="1" dirty="0" smtClean="0"/>
              <a:t> - If requesting a new Fund for a Capital Project, the Governor’s Office for Policy and Management will assign the Fund code, and submit the SAS-14 to Statewide Accounting Services for processing as well as notify the agency contact.</a:t>
            </a:r>
            <a:endParaRPr lang="en-US" sz="21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u="sng" dirty="0" smtClean="0"/>
              <a:t>Fund Name</a:t>
            </a:r>
            <a:endParaRPr lang="en-US" sz="23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/>
              <a:t>For Restricted Funds Only –</a:t>
            </a:r>
            <a:r>
              <a:rPr lang="en-US" sz="2300" dirty="0"/>
              <a:t> Select whether the restricted fund is on-budget or </a:t>
            </a:r>
            <a:r>
              <a:rPr lang="en-US" sz="2300" dirty="0" smtClean="0"/>
              <a:t>off-budget. </a:t>
            </a:r>
            <a:endParaRPr lang="en-US" sz="23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 smtClean="0"/>
              <a:t>Function </a:t>
            </a:r>
            <a:r>
              <a:rPr lang="en-US" sz="2300" dirty="0"/>
              <a:t>code </a:t>
            </a:r>
            <a:r>
              <a:rPr lang="en-US" sz="2300" dirty="0" smtClean="0"/>
              <a:t>– Specify which budget line the fund </a:t>
            </a:r>
            <a:r>
              <a:rPr lang="en-US" sz="2300" dirty="0"/>
              <a:t>will be expended from</a:t>
            </a:r>
            <a:r>
              <a:rPr lang="en-US" sz="2300" dirty="0" smtClean="0"/>
              <a:t>.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300" dirty="0"/>
              <a:t>	</a:t>
            </a:r>
            <a:r>
              <a:rPr lang="en-US" sz="2300" dirty="0" smtClean="0"/>
              <a:t>(if on-budget)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39" y="906087"/>
            <a:ext cx="6668431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2DD-4FA6-417D-B81A-983C0643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SAS-14 request form </a:t>
            </a:r>
            <a:r>
              <a:rPr lang="en-US" dirty="0" smtClean="0">
                <a:solidFill>
                  <a:schemeClr val="tx1"/>
                </a:solidFill>
              </a:rPr>
              <a:t>– Fund, part 2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07E-96B6-464D-838C-BEBE03B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95056"/>
            <a:ext cx="11405062" cy="4696690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b="1" dirty="0" smtClean="0"/>
          </a:p>
          <a:p>
            <a:pPr marL="0" lvl="0" indent="0">
              <a:buClr>
                <a:schemeClr val="tx1"/>
              </a:buClr>
              <a:buNone/>
            </a:pPr>
            <a:r>
              <a:rPr lang="en-US" sz="2300" b="1" dirty="0" smtClean="0"/>
              <a:t>For </a:t>
            </a:r>
            <a:r>
              <a:rPr lang="en-US" sz="2300" b="1" dirty="0"/>
              <a:t>Fund Types 1300, 1400, 6300, 6310 and 6350</a:t>
            </a:r>
            <a:r>
              <a:rPr lang="en-US" sz="2300" b="1" dirty="0" smtClean="0"/>
              <a:t>:</a:t>
            </a:r>
          </a:p>
          <a:p>
            <a:pPr marL="0" lvl="0" indent="0">
              <a:buClr>
                <a:schemeClr val="tx1"/>
              </a:buClr>
              <a:buNone/>
            </a:pPr>
            <a:endParaRPr lang="en-US" sz="23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b="1" dirty="0"/>
              <a:t>Legal citation, if any, authorizing the receipt of funds into a special revenue </a:t>
            </a:r>
            <a:r>
              <a:rPr lang="en-US" sz="2100" b="1" dirty="0" smtClean="0"/>
              <a:t>fund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 smtClean="0"/>
              <a:t> </a:t>
            </a:r>
            <a:r>
              <a:rPr lang="en-US" sz="1900" dirty="0"/>
              <a:t>Enter the statute or legal authority </a:t>
            </a:r>
            <a:r>
              <a:rPr lang="en-US" sz="1900" dirty="0" smtClean="0"/>
              <a:t>for the establishment of the special </a:t>
            </a:r>
            <a:r>
              <a:rPr lang="en-US" sz="1900" dirty="0"/>
              <a:t>revenue fund</a:t>
            </a:r>
            <a:r>
              <a:rPr lang="en-US" sz="1900" dirty="0" smtClean="0"/>
              <a:t>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b="1" dirty="0"/>
              <a:t>Legal citation, if any, that restricts the spending from the source of </a:t>
            </a:r>
            <a:r>
              <a:rPr lang="en-US" sz="2100" b="1" dirty="0" smtClean="0"/>
              <a:t>funds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 smtClean="0"/>
              <a:t> </a:t>
            </a:r>
            <a:r>
              <a:rPr lang="en-US" sz="1900" dirty="0"/>
              <a:t>If there are restrictions on the use of the funds, enter the statute or legal authority defining these restrictions.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54" y="1130530"/>
            <a:ext cx="6668431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2DD-4FA6-417D-B81A-983C0643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SAS-14 request form </a:t>
            </a:r>
            <a:r>
              <a:rPr lang="en-US" dirty="0" smtClean="0">
                <a:solidFill>
                  <a:schemeClr val="tx1"/>
                </a:solidFill>
              </a:rPr>
              <a:t>– Fund, part 3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07E-96B6-464D-838C-BEBE03B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0" y="2560320"/>
            <a:ext cx="11529753" cy="4131426"/>
          </a:xfrm>
        </p:spPr>
        <p:txBody>
          <a:bodyPr>
            <a:normAutofit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b="1" dirty="0" smtClean="0"/>
              <a:t>Accrued </a:t>
            </a:r>
            <a:r>
              <a:rPr lang="en-US" b="1" dirty="0"/>
              <a:t>I</a:t>
            </a:r>
            <a:r>
              <a:rPr lang="en-US" b="1" dirty="0" smtClean="0"/>
              <a:t>nterest </a:t>
            </a:r>
            <a:r>
              <a:rPr lang="en-US" b="1" dirty="0"/>
              <a:t>I</a:t>
            </a:r>
            <a:r>
              <a:rPr lang="en-US" b="1" dirty="0" smtClean="0"/>
              <a:t>ncome - </a:t>
            </a:r>
            <a:r>
              <a:rPr lang="en-US" dirty="0" smtClean="0"/>
              <a:t>If a Fund is to accrue interest income, an Accounting Template is required to capture the accounting information for where the interest will post</a:t>
            </a:r>
            <a:r>
              <a:rPr lang="en-US" b="1" dirty="0" smtClean="0"/>
              <a:t>. 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Check the box</a:t>
            </a:r>
            <a:r>
              <a:rPr lang="en-US" dirty="0" smtClean="0"/>
              <a:t>, if the </a:t>
            </a:r>
            <a:r>
              <a:rPr lang="en-US" dirty="0"/>
              <a:t>fund </a:t>
            </a:r>
            <a:r>
              <a:rPr lang="en-US" dirty="0" smtClean="0"/>
              <a:t>will accrue </a:t>
            </a:r>
            <a:r>
              <a:rPr lang="en-US" dirty="0"/>
              <a:t>interest </a:t>
            </a:r>
            <a:r>
              <a:rPr lang="en-US" dirty="0" smtClean="0"/>
              <a:t>income. 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u="sng" dirty="0"/>
              <a:t>legal </a:t>
            </a:r>
            <a:r>
              <a:rPr lang="en-US" u="sng" dirty="0" smtClean="0"/>
              <a:t>authority</a:t>
            </a:r>
            <a:r>
              <a:rPr lang="en-US" dirty="0" smtClean="0"/>
              <a:t> for the accrual of interest </a:t>
            </a:r>
            <a:r>
              <a:rPr lang="en-US" dirty="0"/>
              <a:t>income.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accounting string of where the interest will post. </a:t>
            </a:r>
            <a:r>
              <a:rPr lang="en-US" b="1" u="sng" dirty="0" smtClean="0"/>
              <a:t>Fund, </a:t>
            </a:r>
            <a:r>
              <a:rPr lang="en-US" b="1" u="sng" dirty="0" err="1" smtClean="0"/>
              <a:t>Dept</a:t>
            </a:r>
            <a:r>
              <a:rPr lang="en-US" b="1" u="sng" dirty="0" smtClean="0"/>
              <a:t>, Unit and Revenue</a:t>
            </a:r>
            <a:r>
              <a:rPr lang="en-US" b="1" dirty="0" smtClean="0"/>
              <a:t> </a:t>
            </a:r>
            <a:r>
              <a:rPr lang="en-US" dirty="0" smtClean="0"/>
              <a:t>are required.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* If the accrued interest will post </a:t>
            </a:r>
            <a:r>
              <a:rPr lang="en-US" dirty="0"/>
              <a:t>to a</a:t>
            </a:r>
            <a:r>
              <a:rPr lang="en-US" dirty="0" smtClean="0"/>
              <a:t> </a:t>
            </a:r>
            <a:r>
              <a:rPr lang="en-US" dirty="0"/>
              <a:t>new F</a:t>
            </a:r>
            <a:r>
              <a:rPr lang="en-US" dirty="0" smtClean="0"/>
              <a:t>und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leave the Fund </a:t>
            </a:r>
            <a:r>
              <a:rPr lang="en-US" dirty="0" smtClean="0"/>
              <a:t>field blank. (it </a:t>
            </a:r>
            <a:r>
              <a:rPr lang="en-US" dirty="0"/>
              <a:t>will be completed by </a:t>
            </a:r>
            <a:r>
              <a:rPr lang="en-US" dirty="0" smtClean="0"/>
              <a:t>SAS).</a:t>
            </a:r>
            <a:r>
              <a:rPr lang="en-US" b="1" dirty="0" smtClean="0"/>
              <a:t> 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remaining fields are discretionary.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85" y="847898"/>
            <a:ext cx="6754168" cy="16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2DD-4FA6-417D-B81A-983C0643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SAS-14 request form </a:t>
            </a:r>
            <a:r>
              <a:rPr lang="en-US" dirty="0" smtClean="0">
                <a:solidFill>
                  <a:schemeClr val="tx1"/>
                </a:solidFill>
              </a:rPr>
              <a:t>– Fund, part 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07E-96B6-464D-838C-BEBE03B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2" y="2826326"/>
            <a:ext cx="11313622" cy="3865419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b="1" dirty="0"/>
              <a:t>Override Cash</a:t>
            </a:r>
            <a:r>
              <a:rPr lang="en-US" dirty="0"/>
              <a:t> – If requesting a cash override on a fund, </a:t>
            </a:r>
            <a:r>
              <a:rPr lang="en-US" u="sng" dirty="0"/>
              <a:t>check this box</a:t>
            </a:r>
            <a:r>
              <a:rPr lang="en-US" dirty="0"/>
              <a:t>.  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/>
              <a:t>Justification</a:t>
            </a:r>
            <a:r>
              <a:rPr lang="en-US" dirty="0"/>
              <a:t> for the override and the </a:t>
            </a:r>
            <a:r>
              <a:rPr lang="en-US" u="sng" dirty="0"/>
              <a:t>From/To dates</a:t>
            </a:r>
            <a:r>
              <a:rPr lang="en-US" dirty="0"/>
              <a:t> must be included.  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dirty="0" smtClean="0"/>
              <a:t>* </a:t>
            </a:r>
            <a:r>
              <a:rPr lang="en-US" dirty="0"/>
              <a:t>The end date (To:) of the cash override cannot exceed the end of the current </a:t>
            </a:r>
            <a:r>
              <a:rPr lang="en-US" dirty="0" smtClean="0"/>
              <a:t>fiscal year</a:t>
            </a:r>
            <a:r>
              <a:rPr lang="en-US" dirty="0"/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en-US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/>
              <a:t>Require COA elements for Spending and/or </a:t>
            </a:r>
            <a:r>
              <a:rPr lang="en-US" b="1" dirty="0"/>
              <a:t>Revenue – </a:t>
            </a:r>
            <a:r>
              <a:rPr lang="en-US" dirty="0"/>
              <a:t>Departments </a:t>
            </a:r>
            <a:r>
              <a:rPr lang="en-US" dirty="0" smtClean="0"/>
              <a:t>may select certain Chart of Account elements to be required when a specific Fund is used on an </a:t>
            </a:r>
            <a:r>
              <a:rPr lang="en-US" dirty="0" err="1" smtClean="0"/>
              <a:t>eMARS</a:t>
            </a:r>
            <a:r>
              <a:rPr lang="en-US" dirty="0" smtClean="0"/>
              <a:t> document. </a:t>
            </a: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Check the </a:t>
            </a:r>
            <a:r>
              <a:rPr lang="en-US" dirty="0"/>
              <a:t>appropriate boxes based on </a:t>
            </a:r>
            <a:r>
              <a:rPr lang="en-US" dirty="0" smtClean="0"/>
              <a:t>your </a:t>
            </a:r>
            <a:r>
              <a:rPr lang="en-US" dirty="0"/>
              <a:t>departmental needs</a:t>
            </a:r>
            <a:r>
              <a:rPr lang="en-US" dirty="0" smtClean="0"/>
              <a:t>.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dirty="0" smtClean="0"/>
              <a:t>* Be sure to specify if the requirement is for Spending (Expenditure) and/or Revenue transactions.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	** This section will be discussed further on a subsequent slide.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90" y="847898"/>
            <a:ext cx="6792273" cy="18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A2DD-4FA6-417D-B81A-983C0643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49630"/>
            <a:ext cx="10988040" cy="9144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SAS-14 request form </a:t>
            </a:r>
            <a:r>
              <a:rPr lang="en-US" sz="3600" dirty="0" smtClean="0">
                <a:solidFill>
                  <a:schemeClr val="tx1"/>
                </a:solidFill>
              </a:rPr>
              <a:t>– Signatures and processing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07E-96B6-464D-838C-BEBE03B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2" y="2186248"/>
            <a:ext cx="11280371" cy="450549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 agency signature is required for submission.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Completed </a:t>
            </a:r>
            <a:r>
              <a:rPr lang="en-US" dirty="0"/>
              <a:t>SAS-14’s should be submitted to the Governor’s Office for Policy and </a:t>
            </a:r>
            <a:r>
              <a:rPr lang="en-US" dirty="0" smtClean="0"/>
              <a:t>Management staff within OSBD </a:t>
            </a:r>
            <a:r>
              <a:rPr lang="en-US" dirty="0"/>
              <a:t>for </a:t>
            </a:r>
            <a:r>
              <a:rPr lang="en-US" dirty="0" smtClean="0"/>
              <a:t>approval and signature.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Function-related </a:t>
            </a:r>
            <a:r>
              <a:rPr lang="en-US" dirty="0"/>
              <a:t>actions will be performed by OSBD.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Fund-related </a:t>
            </a:r>
            <a:r>
              <a:rPr lang="en-US" dirty="0"/>
              <a:t>actions will be forwarded to SAS for processing. 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SAS will review the SAS-14 form, and update the necessary Chart Of Account Tables within the </a:t>
            </a:r>
            <a:r>
              <a:rPr lang="en-US" dirty="0" err="1" smtClean="0"/>
              <a:t>eMARS</a:t>
            </a:r>
            <a:r>
              <a:rPr lang="en-US" dirty="0" smtClean="0"/>
              <a:t> application.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dirty="0" smtClean="0"/>
              <a:t>*If SAS has to create an Accounting Template for accrued interest, the Accounting Template code will be added in the ‘Template ID’ field.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Upon final processing, SAS will sign the SAS-14 and email OSBD with a copy of the final, signed form.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90" y="877778"/>
            <a:ext cx="691611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8376" cy="1400530"/>
          </a:xfrm>
        </p:spPr>
        <p:txBody>
          <a:bodyPr/>
          <a:lstStyle/>
          <a:p>
            <a:r>
              <a:rPr lang="en-US" dirty="0"/>
              <a:t>COA </a:t>
            </a:r>
            <a:r>
              <a:rPr lang="en-US" dirty="0" smtClean="0"/>
              <a:t>combinations </a:t>
            </a:r>
            <a:r>
              <a:rPr lang="en-US" dirty="0"/>
              <a:t>and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72095"/>
            <a:ext cx="9728172" cy="526195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part of the Chart of </a:t>
            </a:r>
            <a:r>
              <a:rPr lang="en-US" dirty="0" smtClean="0"/>
              <a:t>Accounts </a:t>
            </a:r>
            <a:r>
              <a:rPr lang="en-US" dirty="0"/>
              <a:t>setup for a Fund, two combination tables </a:t>
            </a:r>
            <a:r>
              <a:rPr lang="en-US" dirty="0" smtClean="0"/>
              <a:t>may have to be </a:t>
            </a:r>
            <a:r>
              <a:rPr lang="en-US" dirty="0"/>
              <a:t>updated: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/>
              <a:t>Valid </a:t>
            </a:r>
            <a:r>
              <a:rPr lang="en-US" b="1" dirty="0"/>
              <a:t>Fund Department Combination (VFD) </a:t>
            </a:r>
            <a:r>
              <a:rPr lang="en-US" b="1" dirty="0" smtClean="0"/>
              <a:t>table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 VFD  record is required for </a:t>
            </a:r>
            <a:r>
              <a:rPr lang="en-US" dirty="0"/>
              <a:t>every active </a:t>
            </a:r>
            <a:r>
              <a:rPr lang="en-US" dirty="0" smtClean="0"/>
              <a:t>fund. 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entry limits access to the fund to only the departments associated with the fund in </a:t>
            </a:r>
            <a:r>
              <a:rPr lang="en-US" dirty="0" smtClean="0"/>
              <a:t>a specified </a:t>
            </a:r>
            <a:r>
              <a:rPr lang="en-US" dirty="0"/>
              <a:t>fiscal year.  </a:t>
            </a: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funds may need to be eligible for use with multiple departments.  This will require multiple records on the VFD table.  </a:t>
            </a: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access the VFD table, open </a:t>
            </a:r>
            <a:r>
              <a:rPr lang="en-US" b="1" dirty="0"/>
              <a:t>Page Search</a:t>
            </a:r>
            <a:r>
              <a:rPr lang="en-US" dirty="0"/>
              <a:t> from the Secondary Navigation panel and enter </a:t>
            </a:r>
            <a:r>
              <a:rPr lang="en-US" b="1" dirty="0"/>
              <a:t>VFD</a:t>
            </a:r>
            <a:r>
              <a:rPr lang="en-US" dirty="0"/>
              <a:t> in the Page Code field.  Click the underlined </a:t>
            </a:r>
            <a:r>
              <a:rPr lang="en-US" dirty="0" smtClean="0"/>
              <a:t>link, </a:t>
            </a:r>
            <a:r>
              <a:rPr lang="en-US" b="1" dirty="0"/>
              <a:t>Valid Fund </a:t>
            </a:r>
            <a:r>
              <a:rPr lang="en-US" b="1" dirty="0" err="1"/>
              <a:t>Dept</a:t>
            </a:r>
            <a:r>
              <a:rPr lang="en-US" b="1" dirty="0"/>
              <a:t> Combination</a:t>
            </a:r>
            <a:r>
              <a:rPr lang="en-US" dirty="0"/>
              <a:t>. 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* Only the Office of Statewide Accounting Services has the authority to update the VFD table. End-users have “read only” access.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8376" cy="1400530"/>
          </a:xfrm>
        </p:spPr>
        <p:txBody>
          <a:bodyPr/>
          <a:lstStyle/>
          <a:p>
            <a:r>
              <a:rPr lang="en-US" dirty="0"/>
              <a:t>COA </a:t>
            </a:r>
            <a:r>
              <a:rPr lang="en-US" dirty="0" smtClean="0"/>
              <a:t>combinations </a:t>
            </a:r>
            <a:r>
              <a:rPr lang="en-US" dirty="0"/>
              <a:t>and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10" y="1172095"/>
            <a:ext cx="9609512" cy="528689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/>
              <a:t>Valid </a:t>
            </a:r>
            <a:r>
              <a:rPr lang="en-US" b="1" dirty="0"/>
              <a:t>Fund Department Function Combination (VFDF) table</a:t>
            </a:r>
            <a:r>
              <a:rPr lang="en-US" b="1" dirty="0" smtClean="0"/>
              <a:t>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Valid Fund Department Function Combination (VFDF) table is used to identify valid combinations </a:t>
            </a:r>
            <a:r>
              <a:rPr lang="en-US" dirty="0" smtClean="0"/>
              <a:t>among the fund</a:t>
            </a:r>
            <a:r>
              <a:rPr lang="en-US" dirty="0"/>
              <a:t>, department &amp;</a:t>
            </a:r>
            <a:r>
              <a:rPr lang="en-US" dirty="0" smtClean="0"/>
              <a:t> function COA elements for a specified Fiscal year. 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b="1" i="1" dirty="0"/>
              <a:t>on-budget</a:t>
            </a:r>
            <a:r>
              <a:rPr lang="en-US" dirty="0"/>
              <a:t> operating funds are required to </a:t>
            </a:r>
            <a:r>
              <a:rPr lang="en-US" dirty="0" smtClean="0"/>
              <a:t>have a VFDF record.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 fund can have multiple department and function combinations. 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* Agencies </a:t>
            </a:r>
            <a:r>
              <a:rPr lang="en-US" dirty="0"/>
              <a:t>may include off-budget and capital funds on the table to ensure valid fund-department-function </a:t>
            </a:r>
            <a:r>
              <a:rPr lang="en-US" dirty="0" smtClean="0"/>
              <a:t>combinations, </a:t>
            </a:r>
            <a:r>
              <a:rPr lang="en-US" dirty="0"/>
              <a:t>but this is not required.  </a:t>
            </a: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access the VFDF table, open </a:t>
            </a:r>
            <a:r>
              <a:rPr lang="en-US" b="1" dirty="0"/>
              <a:t>Page Search</a:t>
            </a:r>
            <a:r>
              <a:rPr lang="en-US" dirty="0"/>
              <a:t> from the Secondary Navigation panel and enter </a:t>
            </a:r>
            <a:r>
              <a:rPr lang="en-US" b="1" dirty="0"/>
              <a:t>VFDF</a:t>
            </a:r>
            <a:r>
              <a:rPr lang="en-US" dirty="0"/>
              <a:t> in the Page Code field.  Click the underlined link </a:t>
            </a:r>
            <a:r>
              <a:rPr lang="en-US" b="1" dirty="0"/>
              <a:t>Valid Fund </a:t>
            </a:r>
            <a:r>
              <a:rPr lang="en-US" b="1" dirty="0" err="1"/>
              <a:t>Dept</a:t>
            </a:r>
            <a:r>
              <a:rPr lang="en-US" b="1" dirty="0"/>
              <a:t> Function Combination</a:t>
            </a:r>
            <a:r>
              <a:rPr lang="en-US" dirty="0"/>
              <a:t>.  </a:t>
            </a:r>
            <a:endParaRPr lang="en-US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/>
              <a:t>* Only the Office of Statewide Accounting Services has the authority to update the </a:t>
            </a:r>
            <a:r>
              <a:rPr lang="en-US" dirty="0" smtClean="0"/>
              <a:t>VFDF </a:t>
            </a:r>
            <a:r>
              <a:rPr lang="en-US" dirty="0"/>
              <a:t>table. End-users have “read only” access.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8376" cy="1400530"/>
          </a:xfrm>
        </p:spPr>
        <p:txBody>
          <a:bodyPr/>
          <a:lstStyle/>
          <a:p>
            <a:r>
              <a:rPr lang="en-US" dirty="0"/>
              <a:t>COA </a:t>
            </a:r>
            <a:r>
              <a:rPr lang="en-US" dirty="0" smtClean="0"/>
              <a:t>combinations </a:t>
            </a:r>
            <a:r>
              <a:rPr lang="en-US" dirty="0"/>
              <a:t>and r</a:t>
            </a:r>
            <a:r>
              <a:rPr lang="en-US" dirty="0" smtClean="0"/>
              <a:t>equirements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3" y="1172095"/>
            <a:ext cx="10839795" cy="5486399"/>
          </a:xfrm>
        </p:spPr>
        <p:txBody>
          <a:bodyPr>
            <a:normAutofit fontScale="92500" lnSpcReduction="20000"/>
          </a:bodyPr>
          <a:lstStyle/>
          <a:p>
            <a:pPr lvl="1">
              <a:buClr>
                <a:schemeClr val="tx1"/>
              </a:buClr>
            </a:pPr>
            <a:endParaRPr lang="en-US" dirty="0" smtClean="0"/>
          </a:p>
          <a:p>
            <a:pPr marL="57150" indent="0">
              <a:buClr>
                <a:schemeClr val="tx1"/>
              </a:buClr>
              <a:buNone/>
            </a:pPr>
            <a:r>
              <a:rPr lang="en-US" sz="2400" b="1" dirty="0" smtClean="0"/>
              <a:t>Fund Department Requirement (FDREQ) table</a:t>
            </a:r>
            <a:endParaRPr lang="en-US" sz="2400" b="1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Departments </a:t>
            </a:r>
            <a:r>
              <a:rPr lang="en-US" dirty="0"/>
              <a:t>may </a:t>
            </a:r>
            <a:r>
              <a:rPr lang="en-US" dirty="0" smtClean="0"/>
              <a:t>choose certain </a:t>
            </a:r>
            <a:r>
              <a:rPr lang="en-US" b="1" i="1" dirty="0" smtClean="0"/>
              <a:t>departmental</a:t>
            </a:r>
            <a:r>
              <a:rPr lang="en-US" dirty="0" smtClean="0"/>
              <a:t> COA elements to be required for a particular Fund &amp; Department combination. (Optional)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ay include:  </a:t>
            </a:r>
            <a:r>
              <a:rPr lang="en-US" dirty="0"/>
              <a:t>Activity, Sub </a:t>
            </a:r>
            <a:r>
              <a:rPr lang="en-US" dirty="0" smtClean="0"/>
              <a:t>Activity, </a:t>
            </a:r>
            <a:r>
              <a:rPr lang="en-US" dirty="0"/>
              <a:t>Sub Function, Appropriation Unit, Reporting Code, Sub-Reporting Code, Department Object, </a:t>
            </a:r>
            <a:r>
              <a:rPr lang="en-US" dirty="0" smtClean="0"/>
              <a:t>Location, Sub-Location, Task, etc.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This optional requirement </a:t>
            </a:r>
            <a:r>
              <a:rPr lang="en-US" dirty="0"/>
              <a:t>is set independently for Spending and/or Revenue type </a:t>
            </a:r>
            <a:r>
              <a:rPr lang="en-US" dirty="0" smtClean="0"/>
              <a:t>transactions.  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*All </a:t>
            </a:r>
            <a:r>
              <a:rPr lang="en-US" dirty="0"/>
              <a:t>funds with a CAFR Fund </a:t>
            </a:r>
            <a:r>
              <a:rPr lang="en-US" dirty="0" smtClean="0"/>
              <a:t>Type </a:t>
            </a:r>
            <a:r>
              <a:rPr lang="en-US" dirty="0"/>
              <a:t>of “RSTD</a:t>
            </a:r>
            <a:r>
              <a:rPr lang="en-US" dirty="0" smtClean="0"/>
              <a:t>” or “</a:t>
            </a:r>
            <a:r>
              <a:rPr lang="en-US" dirty="0"/>
              <a:t>FDRL” </a:t>
            </a:r>
            <a:r>
              <a:rPr lang="en-US" dirty="0" smtClean="0"/>
              <a:t>must </a:t>
            </a:r>
            <a:r>
              <a:rPr lang="en-US" dirty="0"/>
              <a:t>have </a:t>
            </a:r>
            <a:r>
              <a:rPr lang="en-US" dirty="0" smtClean="0"/>
              <a:t>a FDREQ record </a:t>
            </a:r>
            <a:r>
              <a:rPr lang="en-US" dirty="0"/>
              <a:t>to require </a:t>
            </a:r>
            <a:r>
              <a:rPr lang="en-US" dirty="0" smtClean="0"/>
              <a:t>the Function element, regardless </a:t>
            </a:r>
            <a:r>
              <a:rPr lang="en-US" dirty="0"/>
              <a:t>of any other requirements the department may request</a:t>
            </a:r>
            <a:r>
              <a:rPr lang="en-US" dirty="0" smtClean="0"/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access the FDREQ table, open </a:t>
            </a:r>
            <a:r>
              <a:rPr lang="en-US" b="1" dirty="0"/>
              <a:t>Page Search</a:t>
            </a:r>
            <a:r>
              <a:rPr lang="en-US" dirty="0"/>
              <a:t> from the Secondary Navigation panel and enter </a:t>
            </a:r>
            <a:r>
              <a:rPr lang="en-US" b="1" dirty="0"/>
              <a:t>FDREQ</a:t>
            </a:r>
            <a:r>
              <a:rPr lang="en-US" dirty="0"/>
              <a:t> in the Page Code field.  Click the underlined link </a:t>
            </a:r>
            <a:r>
              <a:rPr lang="en-US" b="1" dirty="0"/>
              <a:t>Fund Department Requirements</a:t>
            </a:r>
            <a:r>
              <a:rPr lang="en-US" dirty="0" smtClean="0"/>
              <a:t>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>* Only the Office of Statewide Accounting Services has the authority to update the </a:t>
            </a:r>
            <a:r>
              <a:rPr lang="en-US" dirty="0" smtClean="0"/>
              <a:t>FDREQ </a:t>
            </a:r>
            <a:r>
              <a:rPr lang="en-US" dirty="0"/>
              <a:t>table. End-users have “read only” access. 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Presenter:</a:t>
            </a:r>
            <a:r>
              <a:rPr lang="en-US" altLang="en-US" dirty="0"/>
              <a:t> </a:t>
            </a:r>
            <a:r>
              <a:rPr lang="en-US" altLang="en-US" dirty="0" smtClean="0"/>
              <a:t>Lindsey Wood, Graduate Accountant II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 Office </a:t>
            </a:r>
            <a:r>
              <a:rPr lang="en-US" altLang="en-US" dirty="0"/>
              <a:t>of Statewide Accounting Services, OOC</a:t>
            </a:r>
          </a:p>
          <a:p>
            <a:pPr>
              <a:defRPr/>
            </a:pPr>
            <a:endParaRPr lang="en-US" alt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This training session has been pre-recorded.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Q</a:t>
            </a:r>
            <a:r>
              <a:rPr lang="en-US" altLang="en-US" dirty="0" smtClean="0"/>
              <a:t>uestions</a:t>
            </a:r>
            <a:r>
              <a:rPr lang="en-US" altLang="en-US" dirty="0"/>
              <a:t>? Contact information will be provided at the end of the presentation.</a:t>
            </a:r>
            <a:br>
              <a:rPr lang="en-US" altLang="en-US" dirty="0"/>
            </a:br>
            <a:endParaRPr lang="en-US" alt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Class Duration: approx. </a:t>
            </a:r>
            <a:r>
              <a:rPr lang="en-US" altLang="en-US" dirty="0" smtClean="0"/>
              <a:t>45 </a:t>
            </a:r>
            <a:r>
              <a:rPr lang="en-US" altLang="en-US" dirty="0"/>
              <a:t>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33649"/>
            <a:ext cx="5095702" cy="572192"/>
          </a:xfrm>
        </p:spPr>
        <p:txBody>
          <a:bodyPr/>
          <a:lstStyle/>
          <a:p>
            <a:pPr algn="ctr"/>
            <a:r>
              <a:rPr lang="en-US" sz="3200" b="1" dirty="0"/>
              <a:t>Accounting </a:t>
            </a:r>
            <a:r>
              <a:rPr lang="en-US" sz="3200" b="1" dirty="0" smtClean="0"/>
              <a:t>Template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696" y="1255223"/>
            <a:ext cx="5586152" cy="482969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1800" b="1" dirty="0"/>
              <a:t>Accounting Templates </a:t>
            </a:r>
            <a:r>
              <a:rPr lang="en-US" sz="1800" dirty="0"/>
              <a:t>provide the ability to save frequently used chart of accounts data for use in subsequent document creation</a:t>
            </a:r>
            <a:r>
              <a:rPr lang="en-US" sz="18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Templates </a:t>
            </a:r>
            <a:r>
              <a:rPr lang="en-US" sz="1800" dirty="0"/>
              <a:t>are used to populate </a:t>
            </a:r>
            <a:r>
              <a:rPr lang="en-US" sz="1800" dirty="0" smtClean="0"/>
              <a:t>the fund </a:t>
            </a:r>
            <a:r>
              <a:rPr lang="en-US" sz="1800" dirty="0"/>
              <a:t>and detail accounting elements </a:t>
            </a:r>
            <a:r>
              <a:rPr lang="en-US" sz="1800" dirty="0" smtClean="0"/>
              <a:t>on an </a:t>
            </a:r>
            <a:r>
              <a:rPr lang="en-US" sz="1800" dirty="0" err="1"/>
              <a:t>eMARS</a:t>
            </a:r>
            <a:r>
              <a:rPr lang="en-US" sz="1800" dirty="0"/>
              <a:t> </a:t>
            </a:r>
            <a:r>
              <a:rPr lang="en-US" sz="1800" dirty="0" smtClean="0"/>
              <a:t>document.</a:t>
            </a:r>
          </a:p>
          <a:p>
            <a:pPr>
              <a:buClr>
                <a:schemeClr val="tx1"/>
              </a:buClr>
            </a:pPr>
            <a:endParaRPr lang="en-US" sz="1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 Purpose:</a:t>
            </a:r>
            <a:endParaRPr lang="en-US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 Reduce the amount of time it takes for repetitive data entry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 Minimize </a:t>
            </a:r>
            <a:r>
              <a:rPr lang="en-US" sz="1800" dirty="0"/>
              <a:t>human error </a:t>
            </a:r>
            <a:endParaRPr lang="en-US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1700" dirty="0" smtClean="0"/>
              <a:t>To </a:t>
            </a:r>
            <a:r>
              <a:rPr lang="en-US" sz="1700" dirty="0"/>
              <a:t>access the </a:t>
            </a:r>
            <a:r>
              <a:rPr lang="en-US" sz="1700" dirty="0" smtClean="0"/>
              <a:t>Accounting Template table, </a:t>
            </a:r>
            <a:r>
              <a:rPr lang="en-US" sz="1700" dirty="0"/>
              <a:t>open </a:t>
            </a:r>
            <a:r>
              <a:rPr lang="en-US" sz="1700" b="1" dirty="0"/>
              <a:t>Page Search</a:t>
            </a:r>
            <a:r>
              <a:rPr lang="en-US" sz="1700" dirty="0"/>
              <a:t> from the Secondary Navigation panel and enter </a:t>
            </a:r>
            <a:r>
              <a:rPr lang="en-US" sz="1700" b="1" dirty="0" smtClean="0"/>
              <a:t>ACTPL</a:t>
            </a:r>
            <a:r>
              <a:rPr lang="en-US" sz="1700" dirty="0" smtClean="0"/>
              <a:t> </a:t>
            </a:r>
            <a:r>
              <a:rPr lang="en-US" sz="1700" dirty="0"/>
              <a:t>in the Page Code field.  Click the underlined link </a:t>
            </a:r>
            <a:r>
              <a:rPr lang="en-US" sz="1700" b="1" dirty="0" smtClean="0"/>
              <a:t>Accounting Template.</a:t>
            </a:r>
            <a:endParaRPr lang="en-US" sz="17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118" y="433647"/>
            <a:ext cx="5591231" cy="55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pPr algn="ctr"/>
            <a:r>
              <a:rPr lang="en-US" dirty="0" smtClean="0"/>
              <a:t>Accounting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8" y="1246910"/>
            <a:ext cx="10640290" cy="5001490"/>
          </a:xfrm>
        </p:spPr>
        <p:txBody>
          <a:bodyPr>
            <a:normAutofit fontScale="77500" lnSpcReduction="20000"/>
          </a:bodyPr>
          <a:lstStyle/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Accounting Templates are “de-centralized” records. </a:t>
            </a:r>
          </a:p>
          <a:p>
            <a:pPr marL="8001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Authorized </a:t>
            </a:r>
            <a:r>
              <a:rPr lang="en-US" dirty="0"/>
              <a:t>end-users </a:t>
            </a:r>
            <a:r>
              <a:rPr lang="en-US" dirty="0" smtClean="0"/>
              <a:t>can create, delete, and/or modify their own Accounting Template records. </a:t>
            </a:r>
          </a:p>
          <a:p>
            <a:pPr marL="5715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CAUTION</a:t>
            </a:r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only fields required in orde</a:t>
            </a:r>
            <a:r>
              <a:rPr lang="en-US" dirty="0"/>
              <a:t>r</a:t>
            </a:r>
            <a:r>
              <a:rPr lang="en-US" dirty="0" smtClean="0"/>
              <a:t> to save a record are: Accounting Template code, Name, and Department</a:t>
            </a:r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Accounting Templates do not require specific Fund Accounting or Detail Accounting COA elements.</a:t>
            </a:r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Unlike other COA-related tables, the system </a:t>
            </a:r>
            <a:r>
              <a:rPr lang="en-US" u="sng" dirty="0" smtClean="0"/>
              <a:t>does not </a:t>
            </a:r>
            <a:r>
              <a:rPr lang="en-US" dirty="0" smtClean="0"/>
              <a:t>verify that the inputted values are valid or active when saving a record.</a:t>
            </a:r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This can lead to potential errors and additional required input by the user during the document validation process. </a:t>
            </a:r>
          </a:p>
          <a:p>
            <a:pPr marL="514350" lvl="1" indent="0">
              <a:buClr>
                <a:schemeClr val="tx1"/>
              </a:buClr>
              <a:buNone/>
            </a:pPr>
            <a:r>
              <a:rPr lang="en-US" i="1" dirty="0" smtClean="0"/>
              <a:t>* The accounting information inferred from the Template should still be reviewed and verified by the end-user.</a:t>
            </a:r>
            <a:endParaRPr lang="en-US" i="1" dirty="0"/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COA elements are inferred from the Accounting Template upon validation of a document.</a:t>
            </a:r>
          </a:p>
          <a:p>
            <a:pPr marL="0" lvl="0" indent="0">
              <a:buClr>
                <a:schemeClr val="tx1"/>
              </a:buClr>
              <a:buNone/>
            </a:pPr>
            <a:r>
              <a:rPr lang="en-US" dirty="0" smtClean="0"/>
              <a:t>	* The Accounting Template record must be marked as “Active”.  </a:t>
            </a:r>
            <a:endParaRPr lang="en-US" dirty="0"/>
          </a:p>
          <a:p>
            <a:pPr marL="0" lvl="0" indent="0">
              <a:buClr>
                <a:schemeClr val="tx1"/>
              </a:buClr>
              <a:buNone/>
            </a:pPr>
            <a:r>
              <a:rPr lang="en-US" dirty="0" smtClean="0"/>
              <a:t>	*Any</a:t>
            </a:r>
            <a:r>
              <a:rPr lang="en-US" dirty="0"/>
              <a:t> accounting elements that have already been entered on the document </a:t>
            </a:r>
            <a:r>
              <a:rPr lang="en-US" dirty="0" smtClean="0"/>
              <a:t>will </a:t>
            </a:r>
            <a:r>
              <a:rPr lang="en-US" dirty="0"/>
              <a:t>not </a:t>
            </a:r>
            <a:r>
              <a:rPr lang="en-US" dirty="0" smtClean="0"/>
              <a:t>be overlaid 	with the values </a:t>
            </a:r>
            <a:r>
              <a:rPr lang="en-US" dirty="0"/>
              <a:t>from the accounting </a:t>
            </a:r>
            <a:r>
              <a:rPr lang="en-US" dirty="0" smtClean="0"/>
              <a:t>template. The template will </a:t>
            </a:r>
            <a:r>
              <a:rPr lang="en-US" dirty="0"/>
              <a:t>only </a:t>
            </a:r>
            <a:r>
              <a:rPr lang="en-US" dirty="0" smtClean="0"/>
              <a:t>default </a:t>
            </a:r>
            <a:r>
              <a:rPr lang="en-US" dirty="0"/>
              <a:t>values </a:t>
            </a:r>
            <a:r>
              <a:rPr lang="en-US" dirty="0" smtClean="0"/>
              <a:t>on </a:t>
            </a:r>
            <a:r>
              <a:rPr lang="en-US" dirty="0"/>
              <a:t>blank fields.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17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40576"/>
            <a:ext cx="4107002" cy="689956"/>
          </a:xfrm>
        </p:spPr>
        <p:txBody>
          <a:bodyPr/>
          <a:lstStyle/>
          <a:p>
            <a:r>
              <a:rPr lang="en-US" sz="3200" dirty="0"/>
              <a:t>Accounting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175" y="714894"/>
            <a:ext cx="5450970" cy="530998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767" y="1454728"/>
            <a:ext cx="4887883" cy="4570152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b="1" dirty="0"/>
              <a:t>Accounting Profile </a:t>
            </a:r>
            <a:r>
              <a:rPr lang="en-US" sz="1800" dirty="0"/>
              <a:t>groups together multiple Accounting Templates which are assigned accounting distribution percentages. </a:t>
            </a:r>
            <a:endParaRPr lang="en-US" sz="1800" dirty="0" smtClean="0"/>
          </a:p>
          <a:p>
            <a:pPr>
              <a:buClr>
                <a:schemeClr val="tx1"/>
              </a:buClr>
            </a:pPr>
            <a:endParaRPr lang="en-US" sz="1800" dirty="0" smtClean="0"/>
          </a:p>
          <a:p>
            <a:pPr>
              <a:buClr>
                <a:schemeClr val="tx1"/>
              </a:buClr>
            </a:pPr>
            <a:endParaRPr lang="en-US" sz="1800" dirty="0" smtClean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access the Accounting </a:t>
            </a:r>
            <a:r>
              <a:rPr lang="en-US" sz="1800" dirty="0" smtClean="0"/>
              <a:t>Profile </a:t>
            </a:r>
            <a:r>
              <a:rPr lang="en-US" sz="1800" dirty="0"/>
              <a:t>table, open </a:t>
            </a:r>
            <a:r>
              <a:rPr lang="en-US" sz="1800" b="1" dirty="0"/>
              <a:t>Page Search</a:t>
            </a:r>
            <a:r>
              <a:rPr lang="en-US" sz="1800" dirty="0"/>
              <a:t> from the Secondary Navigation panel and enter </a:t>
            </a:r>
            <a:r>
              <a:rPr lang="en-US" sz="1800" b="1" dirty="0" smtClean="0"/>
              <a:t>ACTPR</a:t>
            </a:r>
            <a:r>
              <a:rPr lang="en-US" sz="1800" dirty="0" smtClean="0"/>
              <a:t> </a:t>
            </a:r>
            <a:r>
              <a:rPr lang="en-US" sz="1800" dirty="0"/>
              <a:t>in the Page Code field.  Click the underlined link </a:t>
            </a:r>
            <a:r>
              <a:rPr lang="en-US" sz="1800" b="1" dirty="0"/>
              <a:t>Accounting </a:t>
            </a:r>
            <a:r>
              <a:rPr lang="en-US" sz="1800" b="1" dirty="0" smtClean="0"/>
              <a:t>Profile.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pPr algn="ctr"/>
            <a:r>
              <a:rPr lang="en-US" dirty="0" smtClean="0"/>
              <a:t>Accounting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8" y="1246910"/>
            <a:ext cx="10640290" cy="500149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 smtClean="0"/>
              <a:t>provide </a:t>
            </a:r>
            <a:r>
              <a:rPr lang="en-US" sz="2100" dirty="0"/>
              <a:t>the ability to centrally store multiple accounting strings with percentage distributions tied to </a:t>
            </a:r>
            <a:r>
              <a:rPr lang="en-US" sz="2100" dirty="0" smtClean="0"/>
              <a:t>each</a:t>
            </a:r>
            <a:endParaRPr lang="en-US" sz="21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 smtClean="0"/>
              <a:t>help </a:t>
            </a:r>
            <a:r>
              <a:rPr lang="en-US" sz="2100" dirty="0"/>
              <a:t>to facilitate and standardize data entry.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 smtClean="0"/>
              <a:t>only </a:t>
            </a:r>
            <a:r>
              <a:rPr lang="en-US" sz="2100" dirty="0"/>
              <a:t>available </a:t>
            </a:r>
            <a:r>
              <a:rPr lang="en-US" sz="2100" dirty="0" smtClean="0"/>
              <a:t>on </a:t>
            </a:r>
            <a:r>
              <a:rPr lang="en-US" sz="2100" dirty="0"/>
              <a:t>select documents.</a:t>
            </a:r>
          </a:p>
          <a:p>
            <a:pPr marL="1200150"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 smtClean="0"/>
              <a:t>CA, PRC, GAX, TP, TE, ITI, ITA, IET</a:t>
            </a:r>
          </a:p>
          <a:p>
            <a:pPr marL="800100"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Like the Accounting Template, authorized </a:t>
            </a:r>
            <a:r>
              <a:rPr lang="en-US" dirty="0"/>
              <a:t>end-users </a:t>
            </a:r>
            <a:r>
              <a:rPr lang="en-US" dirty="0" smtClean="0"/>
              <a:t>can create, delete, and/or modify their own Accounting Profile records. </a:t>
            </a:r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required fields include: Accounting Profile code, Accounting Profile Name, and Department.</a:t>
            </a:r>
          </a:p>
          <a:p>
            <a:pPr marL="8001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This is all that is needed to create an ‘Inactive’ </a:t>
            </a:r>
            <a:r>
              <a:rPr lang="en-US" dirty="0"/>
              <a:t>r</a:t>
            </a:r>
            <a:r>
              <a:rPr lang="en-US" dirty="0" smtClean="0"/>
              <a:t>ecord.</a:t>
            </a:r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 ‘Active’ record requires at least one defined Accounting Template.</a:t>
            </a:r>
          </a:p>
          <a:p>
            <a:pPr marL="4000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percentage of all Accounting Template lines must total 100%. </a:t>
            </a:r>
          </a:p>
        </p:txBody>
      </p:sp>
    </p:spTree>
    <p:extLst>
      <p:ext uri="{BB962C8B-B14F-4D97-AF65-F5344CB8AC3E}">
        <p14:creationId xmlns:p14="http://schemas.microsoft.com/office/powerpoint/2010/main" val="22437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eMARS</a:t>
            </a:r>
            <a:r>
              <a:rPr lang="en-US" sz="3600" dirty="0" smtClean="0"/>
              <a:t> Reporting – Statewide Report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Accounting Templates &amp; Profiles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2011354"/>
            <a:ext cx="10814857" cy="419548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Documents &gt; Public Folders &gt; EMARS Financial &gt; Statewide Reports &gt;  Non- Financial &gt; </a:t>
            </a:r>
            <a:r>
              <a:rPr lang="en-US" b="1" dirty="0" smtClean="0"/>
              <a:t>Accounting Templates &amp; Profiles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Multiple query options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results will display the Accounting Template code, the associated accounting string, the status, and Accounting Profile (if applicable).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" y="4205243"/>
            <a:ext cx="12042116" cy="22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5507"/>
          </a:xfrm>
        </p:spPr>
        <p:txBody>
          <a:bodyPr/>
          <a:lstStyle/>
          <a:p>
            <a:pPr algn="ctr"/>
            <a:r>
              <a:rPr lang="en-US" dirty="0" smtClean="0"/>
              <a:t>Cash Controls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388225"/>
            <a:ext cx="11147367" cy="522870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Rather than being controlled at the bank account or budget level, a Cash balance is </a:t>
            </a:r>
            <a:r>
              <a:rPr lang="en-US" dirty="0"/>
              <a:t>obtained from </a:t>
            </a:r>
            <a:r>
              <a:rPr lang="en-US" dirty="0" smtClean="0"/>
              <a:t>one or more </a:t>
            </a:r>
            <a:r>
              <a:rPr lang="en-US" dirty="0"/>
              <a:t>balance sheet </a:t>
            </a:r>
            <a:r>
              <a:rPr lang="en-US" dirty="0" smtClean="0"/>
              <a:t>accounts.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Commonwealth identifies Cash as </a:t>
            </a:r>
            <a:r>
              <a:rPr lang="en-US" b="1" dirty="0" smtClean="0"/>
              <a:t>BSA 0110 </a:t>
            </a:r>
            <a:r>
              <a:rPr lang="en-US" dirty="0"/>
              <a:t>(Cash On Deposit With </a:t>
            </a:r>
            <a:r>
              <a:rPr lang="en-US" dirty="0" smtClean="0"/>
              <a:t>Treasurer).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Cash is tracked at the Fund level.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Cash is reconciled by Fiscal Year.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5507"/>
          </a:xfrm>
        </p:spPr>
        <p:txBody>
          <a:bodyPr/>
          <a:lstStyle/>
          <a:p>
            <a:pPr algn="ctr"/>
            <a:r>
              <a:rPr lang="en-US" dirty="0" smtClean="0"/>
              <a:t>Cash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1221971"/>
            <a:ext cx="11346873" cy="5394959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tx1"/>
              </a:buClr>
              <a:buNone/>
            </a:pPr>
            <a:r>
              <a:rPr lang="en-US" sz="2000" dirty="0" smtClean="0"/>
              <a:t>Setup: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When establishing a new Fund, SAS must create records on two Cash Maintenance tables.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The Fund setup process is not considered complete until the Cash Maintenance tables have been defined.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Cash</a:t>
            </a:r>
            <a:r>
              <a:rPr lang="en-US" sz="2000" b="1" dirty="0"/>
              <a:t> Balance Detail Maintenance </a:t>
            </a:r>
            <a:r>
              <a:rPr lang="en-US" sz="2000" dirty="0"/>
              <a:t>(CBALD) </a:t>
            </a:r>
            <a:endParaRPr lang="en-US" sz="2000" dirty="0" smtClean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Cash Balance Summary Maintenance </a:t>
            </a:r>
            <a:r>
              <a:rPr lang="en-US" sz="2000" dirty="0"/>
              <a:t>(CBALS</a:t>
            </a:r>
            <a:r>
              <a:rPr lang="en-US" sz="2000" dirty="0" smtClean="0"/>
              <a:t>)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The maintenance tables provide options to define </a:t>
            </a:r>
            <a:r>
              <a:rPr lang="en-US" sz="2000" dirty="0"/>
              <a:t>how cash is </a:t>
            </a:r>
            <a:r>
              <a:rPr lang="en-US" sz="2000" dirty="0" smtClean="0"/>
              <a:t>controlled.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dirty="0" smtClean="0"/>
              <a:t>* Both tables are for Admin use only. </a:t>
            </a:r>
          </a:p>
        </p:txBody>
      </p:sp>
    </p:spTree>
    <p:extLst>
      <p:ext uri="{BB962C8B-B14F-4D97-AF65-F5344CB8AC3E}">
        <p14:creationId xmlns:p14="http://schemas.microsoft.com/office/powerpoint/2010/main" val="36222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555" y="286464"/>
            <a:ext cx="9404723" cy="702751"/>
          </a:xfrm>
        </p:spPr>
        <p:txBody>
          <a:bodyPr/>
          <a:lstStyle/>
          <a:p>
            <a:pPr algn="ctr"/>
            <a:r>
              <a:rPr lang="en-US" dirty="0" smtClean="0"/>
              <a:t>Cash Controls- CBALD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1221971"/>
            <a:ext cx="11346873" cy="5394959"/>
          </a:xfrm>
        </p:spPr>
        <p:txBody>
          <a:bodyPr>
            <a:normAutofit/>
          </a:bodyPr>
          <a:lstStyle/>
          <a:p>
            <a:pPr marL="57150" indent="0">
              <a:buClr>
                <a:schemeClr val="tx1"/>
              </a:buClr>
              <a:buNone/>
            </a:pPr>
            <a:r>
              <a:rPr lang="en-US" b="1" dirty="0"/>
              <a:t>Cash Balance Detail Maintenance </a:t>
            </a:r>
            <a:r>
              <a:rPr lang="en-US" dirty="0"/>
              <a:t>(CBALD</a:t>
            </a:r>
            <a:r>
              <a:rPr lang="en-US" dirty="0" smtClean="0"/>
              <a:t>)</a:t>
            </a:r>
          </a:p>
          <a:p>
            <a:pPr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Cash Balance Error Severity </a:t>
            </a:r>
            <a:r>
              <a:rPr lang="en-US" dirty="0" smtClean="0"/>
              <a:t>– determines the level of error thrown when a transaction attempts to exceed the available cash balance. (No Error, </a:t>
            </a:r>
            <a:r>
              <a:rPr lang="en-US" dirty="0" err="1" smtClean="0"/>
              <a:t>Overrideable</a:t>
            </a:r>
            <a:r>
              <a:rPr lang="en-US" dirty="0" smtClean="0"/>
              <a:t> Error, or Error)</a:t>
            </a:r>
          </a:p>
          <a:p>
            <a:pPr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If a Cash Override is not requested &amp; approved on the SAS-14, the default error severity level is “</a:t>
            </a:r>
            <a:r>
              <a:rPr lang="en-US" dirty="0" err="1" smtClean="0"/>
              <a:t>Overrideable</a:t>
            </a:r>
            <a:r>
              <a:rPr lang="en-US" dirty="0" smtClean="0"/>
              <a:t> Error”.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Pending Increase/Decrease Cash </a:t>
            </a:r>
            <a:r>
              <a:rPr lang="en-US" dirty="0" smtClean="0"/>
              <a:t>– determines if </a:t>
            </a:r>
            <a:r>
              <a:rPr lang="en-US" i="1" dirty="0" smtClean="0"/>
              <a:t>Pending</a:t>
            </a:r>
            <a:r>
              <a:rPr lang="en-US" dirty="0" smtClean="0"/>
              <a:t> </a:t>
            </a:r>
            <a:r>
              <a:rPr lang="en-US" dirty="0" err="1" smtClean="0"/>
              <a:t>eMARS</a:t>
            </a:r>
            <a:r>
              <a:rPr lang="en-US" dirty="0" smtClean="0"/>
              <a:t> transactions impact the current Cash balance.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dirty="0" smtClean="0"/>
              <a:t>By default, all Funds have both the Increase and Decrease values selected. </a:t>
            </a:r>
            <a:endParaRPr lang="en-US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BSA</a:t>
            </a:r>
            <a:r>
              <a:rPr lang="en-US" dirty="0" smtClean="0"/>
              <a:t>  record– the CBALD table also defines the Balance Sheet Account(s) that make up the “Cash” balance.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By default, </a:t>
            </a:r>
            <a:r>
              <a:rPr lang="en-US" dirty="0" smtClean="0"/>
              <a:t>all </a:t>
            </a:r>
            <a:r>
              <a:rPr lang="en-US" dirty="0"/>
              <a:t>Funds </a:t>
            </a:r>
            <a:r>
              <a:rPr lang="en-US" dirty="0" smtClean="0"/>
              <a:t>have one BSA line,  0110 </a:t>
            </a:r>
            <a:r>
              <a:rPr lang="en-US" dirty="0"/>
              <a:t>(Cash On Deposit With Treasurer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067"/>
          </a:xfrm>
        </p:spPr>
        <p:txBody>
          <a:bodyPr/>
          <a:lstStyle/>
          <a:p>
            <a:pPr algn="ctr"/>
            <a:r>
              <a:rPr lang="en-US" dirty="0"/>
              <a:t>Cash Controls- </a:t>
            </a:r>
            <a:r>
              <a:rPr lang="en-US" dirty="0" smtClean="0"/>
              <a:t>CBALS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6" y="1296786"/>
            <a:ext cx="10731730" cy="495161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b="1" dirty="0"/>
              <a:t>Cash Balance Summary Maintenance </a:t>
            </a:r>
            <a:r>
              <a:rPr lang="en-US" dirty="0"/>
              <a:t>(CBALS)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This table is very similar to the </a:t>
            </a:r>
            <a:r>
              <a:rPr lang="en-US" dirty="0"/>
              <a:t>Cash Balance </a:t>
            </a:r>
            <a:r>
              <a:rPr lang="en-US" dirty="0" smtClean="0"/>
              <a:t>Detail Maintenance.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Includes both the ‘Cash </a:t>
            </a:r>
            <a:r>
              <a:rPr lang="en-US" dirty="0"/>
              <a:t>B</a:t>
            </a:r>
            <a:r>
              <a:rPr lang="en-US" dirty="0" smtClean="0"/>
              <a:t>alance Error Severity’ and ‘Pending Increase/Decrease Cash’ parameters.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* The values for each should mirror the values from the CBALD table.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/>
              <a:t>Balance Control </a:t>
            </a:r>
            <a:r>
              <a:rPr lang="en-US" dirty="0"/>
              <a:t>field </a:t>
            </a:r>
            <a:r>
              <a:rPr lang="en-US" dirty="0" smtClean="0"/>
              <a:t>(located on the CBALD table) indicates </a:t>
            </a:r>
            <a:r>
              <a:rPr lang="en-US" dirty="0"/>
              <a:t>where </a:t>
            </a:r>
            <a:r>
              <a:rPr lang="en-US" dirty="0" smtClean="0"/>
              <a:t>the system </a:t>
            </a:r>
            <a:r>
              <a:rPr lang="en-US" dirty="0"/>
              <a:t>edits </a:t>
            </a:r>
            <a:r>
              <a:rPr lang="en-US" dirty="0" smtClean="0"/>
              <a:t>are performed </a:t>
            </a:r>
            <a:r>
              <a:rPr lang="en-US" dirty="0"/>
              <a:t>and formulation options </a:t>
            </a:r>
            <a:r>
              <a:rPr lang="en-US" dirty="0" smtClean="0"/>
              <a:t>are read</a:t>
            </a:r>
            <a:r>
              <a:rPr lang="en-US" dirty="0"/>
              <a:t>. </a:t>
            </a: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All Funds have the value of</a:t>
            </a:r>
            <a:r>
              <a:rPr lang="en-US" dirty="0"/>
              <a:t> </a:t>
            </a:r>
            <a:r>
              <a:rPr lang="en-US" dirty="0" smtClean="0"/>
              <a:t>”</a:t>
            </a:r>
            <a:r>
              <a:rPr lang="en-US" i="1" dirty="0" smtClean="0"/>
              <a:t>Summary”,</a:t>
            </a:r>
            <a:r>
              <a:rPr lang="en-US" dirty="0"/>
              <a:t> </a:t>
            </a:r>
            <a:r>
              <a:rPr lang="en-US" dirty="0" smtClean="0"/>
              <a:t>meaning the system refers to the </a:t>
            </a:r>
            <a:r>
              <a:rPr lang="en-US" dirty="0"/>
              <a:t>Cash Balance </a:t>
            </a:r>
            <a:r>
              <a:rPr lang="en-US" u="sng" dirty="0"/>
              <a:t>Summary</a:t>
            </a:r>
            <a:r>
              <a:rPr lang="en-US" dirty="0"/>
              <a:t> </a:t>
            </a:r>
            <a:r>
              <a:rPr lang="en-US" dirty="0" smtClean="0"/>
              <a:t>Maintenance table to determine the Cash balance rules.</a:t>
            </a:r>
            <a:r>
              <a:rPr lang="en-US" dirty="0"/>
              <a:t> 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57448"/>
            <a:ext cx="9404723" cy="1030778"/>
          </a:xfrm>
        </p:spPr>
        <p:txBody>
          <a:bodyPr/>
          <a:lstStyle/>
          <a:p>
            <a:pPr algn="ctr"/>
            <a:r>
              <a:rPr lang="en-US" sz="3600" dirty="0" smtClean="0"/>
              <a:t>Cash Balance reference tables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1080655"/>
            <a:ext cx="11346873" cy="553627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Two Cash balance tables, within the application, are available for end-user reference.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Cash Balance </a:t>
            </a:r>
            <a:r>
              <a:rPr lang="en-US" b="1" dirty="0" smtClean="0"/>
              <a:t>Detail </a:t>
            </a:r>
            <a:r>
              <a:rPr lang="en-US" dirty="0" smtClean="0"/>
              <a:t>(PAGE CODE: CBALDQ)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Cash Balance </a:t>
            </a:r>
            <a:r>
              <a:rPr lang="en-US" b="1" dirty="0" smtClean="0"/>
              <a:t>Summary </a:t>
            </a:r>
            <a:r>
              <a:rPr lang="en-US" dirty="0"/>
              <a:t>(PAGE CODE: </a:t>
            </a:r>
            <a:r>
              <a:rPr lang="en-US" dirty="0" smtClean="0"/>
              <a:t>CBALSQ)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Both tables are very similar, and display the exact same Cash balances</a:t>
            </a:r>
            <a:r>
              <a:rPr lang="en-US" b="1" dirty="0" smtClean="0"/>
              <a:t>.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8" y="2734887"/>
            <a:ext cx="4123698" cy="3882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47" y="2734887"/>
            <a:ext cx="3819876" cy="38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58396"/>
            <a:ext cx="8946541" cy="4195481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Chart of Accounts Maintenance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COA combinations and requirements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Accounting Templates and Profiles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Cash Controls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5507"/>
          </a:xfrm>
        </p:spPr>
        <p:txBody>
          <a:bodyPr/>
          <a:lstStyle/>
          <a:p>
            <a:pPr algn="ctr"/>
            <a:r>
              <a:rPr lang="en-US" sz="3600" dirty="0" smtClean="0"/>
              <a:t>Cash Balance reference tables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1221971"/>
            <a:ext cx="11346873" cy="539495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All cash balances </a:t>
            </a:r>
            <a:r>
              <a:rPr lang="en-US" dirty="0"/>
              <a:t>are </a:t>
            </a:r>
            <a:r>
              <a:rPr lang="en-US" dirty="0" smtClean="0"/>
              <a:t>updated</a:t>
            </a:r>
            <a:r>
              <a:rPr lang="en-US" dirty="0"/>
              <a:t> </a:t>
            </a:r>
            <a:r>
              <a:rPr lang="en-US" dirty="0" smtClean="0"/>
              <a:t>in real-time.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updated when an document is pending and/or final status.</a:t>
            </a: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If you right-click on a particular cash balance amount, and select “Field Level Help”, the system will provide a definition of that particular cash line.</a:t>
            </a: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Ex. Pending Increase to Non-Cash: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05" y="3383280"/>
            <a:ext cx="4397409" cy="32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72" y="3566159"/>
            <a:ext cx="5565643" cy="15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5507"/>
          </a:xfrm>
        </p:spPr>
        <p:txBody>
          <a:bodyPr/>
          <a:lstStyle/>
          <a:p>
            <a:pPr algn="ctr"/>
            <a:r>
              <a:rPr lang="en-US" sz="3600" dirty="0" smtClean="0"/>
              <a:t>Cash Balance reference tables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1221971"/>
            <a:ext cx="11346873" cy="539495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If you click on the magnifying glass to the right of a balance, the system will display all transactions that made up the balance.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Ex. Pending Increase to </a:t>
            </a:r>
            <a:r>
              <a:rPr lang="en-US" dirty="0" smtClean="0"/>
              <a:t>Non-Cash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transaction list can be 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dirty="0" smtClean="0"/>
              <a:t>downloaded into an Excel file for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dirty="0" smtClean="0"/>
              <a:t>further analysis.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dirty="0"/>
          </a:p>
          <a:p>
            <a:pPr marL="400050" lvl="1" indent="0">
              <a:buClr>
                <a:schemeClr val="tx1"/>
              </a:buClr>
              <a:buNone/>
            </a:pPr>
            <a:endParaRPr lang="en-US" dirty="0" smtClean="0"/>
          </a:p>
          <a:p>
            <a:pPr marL="400050" lvl="1" indent="0">
              <a:buClr>
                <a:schemeClr val="tx1"/>
              </a:buClr>
              <a:buNone/>
            </a:pPr>
            <a:endParaRPr lang="en-US" dirty="0"/>
          </a:p>
          <a:p>
            <a:pPr marL="400050" lvl="1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* </a:t>
            </a:r>
            <a:r>
              <a:rPr lang="en-US" b="1" u="sng" dirty="0" smtClean="0">
                <a:solidFill>
                  <a:srgbClr val="FFFF00"/>
                </a:solidFill>
              </a:rPr>
              <a:t>Do NOT </a:t>
            </a:r>
            <a:r>
              <a:rPr lang="en-US" dirty="0" smtClean="0">
                <a:solidFill>
                  <a:srgbClr val="FFFF00"/>
                </a:solidFill>
              </a:rPr>
              <a:t>click on the magnifying glass for the 0100 Fund. </a:t>
            </a:r>
          </a:p>
          <a:p>
            <a:pPr marL="1085850"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Too many transactions. It will lock up your session and cause you to close the application.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555" y="2025863"/>
            <a:ext cx="5864804" cy="33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3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5507"/>
          </a:xfrm>
        </p:spPr>
        <p:txBody>
          <a:bodyPr/>
          <a:lstStyle/>
          <a:p>
            <a:pPr algn="ctr"/>
            <a:r>
              <a:rPr lang="en-US" altLang="en-US" dirty="0"/>
              <a:t>Questions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10" y="1280160"/>
            <a:ext cx="9260144" cy="496823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For all </a:t>
            </a:r>
            <a:r>
              <a:rPr lang="en-US" b="1" dirty="0"/>
              <a:t>Chart of Account</a:t>
            </a:r>
            <a:r>
              <a:rPr lang="en-US" dirty="0"/>
              <a:t> questions, please email: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Lindsey Wood @ lindsey.wood@ky.gov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</a:t>
            </a:r>
            <a:r>
              <a:rPr lang="en-US" sz="2000" dirty="0" smtClean="0"/>
              <a:t>c </a:t>
            </a:r>
            <a:r>
              <a:rPr lang="en-US" sz="2000" dirty="0"/>
              <a:t>Jason Mach @ jason.mach@ky.gov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Please be sure to include </a:t>
            </a:r>
            <a:r>
              <a:rPr lang="en-US" b="1" dirty="0"/>
              <a:t>“</a:t>
            </a:r>
            <a:r>
              <a:rPr lang="en-US" dirty="0"/>
              <a:t>COA training</a:t>
            </a:r>
            <a:r>
              <a:rPr lang="en-US" b="1" dirty="0"/>
              <a:t>” </a:t>
            </a:r>
            <a:r>
              <a:rPr lang="en-US" dirty="0"/>
              <a:t>in the email subject line.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All General and Cost Accounting inquiries can be sent to SAS_Accounting@ky.gov.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Alternatively, you can reach out to your Department’s assigned SAS accountant.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Download the ‘Statewide Accounting Staff List’ from our website @ </a:t>
            </a:r>
            <a:r>
              <a:rPr lang="en-US" sz="2000" i="1" dirty="0"/>
              <a:t>https://finance.ky.gov/office-of-the-controller/office-of-statewide-accounting-services/Pages/default.aspx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43691"/>
            <a:ext cx="9404723" cy="170955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rief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888274"/>
            <a:ext cx="10789920" cy="5360126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Our </a:t>
            </a:r>
            <a:r>
              <a:rPr lang="en-US" dirty="0" err="1" smtClean="0"/>
              <a:t>eMARS’s</a:t>
            </a:r>
            <a:r>
              <a:rPr lang="en-US" dirty="0" smtClean="0"/>
              <a:t> </a:t>
            </a:r>
            <a:r>
              <a:rPr lang="en-US" dirty="0"/>
              <a:t>Chart of Accounts functionality provides an account structure to classify financial information according to the dimensions needed to support the various uses of the Commonwealth’s financial information. </a:t>
            </a: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this way, </a:t>
            </a:r>
            <a:r>
              <a:rPr lang="en-US" dirty="0" smtClean="0"/>
              <a:t>one </a:t>
            </a:r>
            <a:r>
              <a:rPr lang="en-US" dirty="0"/>
              <a:t>can measure where monies are collected and spent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We classify our Accounts into 5 categories.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Organizational</a:t>
            </a:r>
            <a:r>
              <a:rPr lang="en-US" dirty="0" smtClean="0"/>
              <a:t> – tracks </a:t>
            </a:r>
            <a:r>
              <a:rPr lang="en-US" dirty="0"/>
              <a:t>accounting activities based on </a:t>
            </a:r>
            <a:r>
              <a:rPr lang="en-US" dirty="0" smtClean="0"/>
              <a:t>the cabinet/department </a:t>
            </a:r>
            <a:r>
              <a:rPr lang="en-US" dirty="0"/>
              <a:t>structure and any lower level organizations within each </a:t>
            </a:r>
            <a:r>
              <a:rPr lang="en-US" dirty="0" smtClean="0"/>
              <a:t>department.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Fund Accounting</a:t>
            </a:r>
            <a:r>
              <a:rPr lang="en-US" dirty="0" smtClean="0"/>
              <a:t> –  tracks </a:t>
            </a:r>
            <a:r>
              <a:rPr lang="en-US" dirty="0"/>
              <a:t>fund and general ledger based accounting </a:t>
            </a:r>
            <a:r>
              <a:rPr lang="en-US" dirty="0" smtClean="0"/>
              <a:t>activity across </a:t>
            </a:r>
            <a:r>
              <a:rPr lang="en-US" dirty="0"/>
              <a:t>the Commonwealth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Budgetary</a:t>
            </a:r>
            <a:r>
              <a:rPr lang="en-US" dirty="0" smtClean="0"/>
              <a:t> – tracks accounting </a:t>
            </a:r>
            <a:r>
              <a:rPr lang="en-US" dirty="0"/>
              <a:t>activities </a:t>
            </a:r>
            <a:r>
              <a:rPr lang="en-US" dirty="0" smtClean="0"/>
              <a:t>against our legal </a:t>
            </a:r>
            <a:r>
              <a:rPr lang="en-US" dirty="0"/>
              <a:t>budgets. </a:t>
            </a: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Cost Accounting</a:t>
            </a:r>
            <a:r>
              <a:rPr lang="en-US" dirty="0" smtClean="0"/>
              <a:t> – tracks </a:t>
            </a:r>
            <a:r>
              <a:rPr lang="en-US" dirty="0"/>
              <a:t>accounting activity associated with special </a:t>
            </a:r>
            <a:r>
              <a:rPr lang="en-US" dirty="0" smtClean="0"/>
              <a:t>purposes such </a:t>
            </a:r>
            <a:r>
              <a:rPr lang="en-US" dirty="0"/>
              <a:t>as </a:t>
            </a:r>
            <a:r>
              <a:rPr lang="en-US" dirty="0" smtClean="0"/>
              <a:t>grants and projects.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 smtClean="0"/>
              <a:t>Other </a:t>
            </a:r>
            <a:r>
              <a:rPr lang="en-US" u="sng" dirty="0"/>
              <a:t>Classifications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/>
              <a:t>provides other elements for reporting and tracking transactions </a:t>
            </a:r>
            <a:r>
              <a:rPr lang="en-US" dirty="0" smtClean="0"/>
              <a:t>across different </a:t>
            </a:r>
            <a:r>
              <a:rPr lang="en-US" dirty="0"/>
              <a:t>funds and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6081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27D-CD10-4DD0-B8E4-CB2E52A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485192"/>
            <a:ext cx="10515600" cy="8210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Chart </a:t>
            </a:r>
            <a:r>
              <a:rPr lang="en-US" dirty="0">
                <a:solidFill>
                  <a:schemeClr val="tx1"/>
                </a:solidFill>
              </a:rPr>
              <a:t>of Account </a:t>
            </a:r>
            <a:r>
              <a:rPr lang="en-US" dirty="0" smtClean="0">
                <a:solidFill>
                  <a:schemeClr val="tx1"/>
                </a:solidFill>
              </a:rPr>
              <a:t>maintenance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B606-2454-41A2-ADC0-47F2952D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1353"/>
            <a:ext cx="8946541" cy="468837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“Maintenance” includes the establishment, deactivation, reactivation, deletion, and/or modification of a COA element.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The documentation required for Chart of Account maintenance largely depends on the COA’s category and its purpose.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COA Maintenance can be categorized into two main groups:</a:t>
            </a:r>
            <a:endParaRPr lang="en-US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Central </a:t>
            </a:r>
            <a:r>
              <a:rPr lang="en-US" dirty="0" smtClean="0"/>
              <a:t>Chart of Account maintenance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Organizational, Fund Accounting, Budgetary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De-central</a:t>
            </a:r>
            <a:r>
              <a:rPr lang="en-US" dirty="0" smtClean="0"/>
              <a:t> Chart of Account maintenance</a:t>
            </a:r>
          </a:p>
          <a:p>
            <a:pPr marL="1257300"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Cost Accounting, Other classification (departmental reporting)</a:t>
            </a:r>
            <a:endParaRPr lang="en-US" sz="1800" dirty="0"/>
          </a:p>
          <a:p>
            <a:pPr marL="914400" lvl="2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766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75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Central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Chart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Accounts 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1" y="1180407"/>
            <a:ext cx="9409773" cy="5029200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r>
              <a:rPr lang="en-US" u="sng" dirty="0" smtClean="0"/>
              <a:t>Organizational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Cabinet, Department, Division, Branch, Section, Unit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COA maintenance is initiated via the Re-organization process.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The agency collaborates with Personnel and OSBD to determine the details of the re-organization.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The Office of Statewide Accounting Services reviews the proposed changes to the Chart of Accounts during the draft/review process.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SAS implements all Chart of Account changes detailed in the </a:t>
            </a:r>
            <a:r>
              <a:rPr lang="en-US" sz="1800" b="1" dirty="0" smtClean="0"/>
              <a:t>Final Re-org packet.  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** </a:t>
            </a:r>
            <a:r>
              <a:rPr lang="en-US" sz="1800" dirty="0"/>
              <a:t>A</a:t>
            </a:r>
            <a:r>
              <a:rPr lang="en-US" sz="1800" dirty="0" smtClean="0"/>
              <a:t>ny request for maintenance to the </a:t>
            </a:r>
            <a:r>
              <a:rPr lang="en-US" sz="1800" b="1" dirty="0" smtClean="0"/>
              <a:t>Unit</a:t>
            </a:r>
            <a:r>
              <a:rPr lang="en-US" sz="1800" dirty="0" smtClean="0"/>
              <a:t> element, outside of a re-org, requires an email request to Statewide Accounting Services.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92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694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Central</a:t>
            </a:r>
            <a:r>
              <a:rPr lang="en-US" dirty="0">
                <a:solidFill>
                  <a:schemeClr val="tx1"/>
                </a:solidFill>
              </a:rPr>
              <a:t> Chart of </a:t>
            </a:r>
            <a:r>
              <a:rPr lang="en-US" dirty="0" smtClean="0">
                <a:solidFill>
                  <a:schemeClr val="tx1"/>
                </a:solidFill>
              </a:rPr>
              <a:t>Accounts -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7732"/>
            <a:ext cx="8946541" cy="466066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u="sng" dirty="0" smtClean="0"/>
              <a:t>Fund Accounting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Fund, Object, Revenue, Balance Sheet Account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u="sng" dirty="0" smtClean="0"/>
              <a:t>Budgetary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Function (Function Group, Function Type)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Both categories require a SAS-14 request form.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15" y="432262"/>
            <a:ext cx="5444835" cy="648393"/>
          </a:xfrm>
        </p:spPr>
        <p:txBody>
          <a:bodyPr/>
          <a:lstStyle/>
          <a:p>
            <a:r>
              <a:rPr lang="en-US" sz="4000" dirty="0" smtClean="0"/>
              <a:t>SAS-14 request form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534" y="1349505"/>
            <a:ext cx="4929962" cy="4395584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The request form and Instructions can be located  on Finance’s website.</a:t>
            </a:r>
          </a:p>
          <a:p>
            <a:pPr>
              <a:buClr>
                <a:schemeClr val="tx1"/>
              </a:buClr>
            </a:pPr>
            <a:endParaRPr lang="en-US" sz="1600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https</a:t>
            </a:r>
            <a:r>
              <a:rPr lang="en-US" sz="1600" dirty="0"/>
              <a:t>://</a:t>
            </a:r>
            <a:r>
              <a:rPr lang="en-US" sz="1600" dirty="0" smtClean="0"/>
              <a:t>finance.ky.gov/Office-of-the-Controller/Office-of-Statewide-Accounting-Services/customer-resource-center/Pages/eMars-Forms.aspx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5367" y="369598"/>
            <a:ext cx="4721629" cy="6355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24" y="3547297"/>
            <a:ext cx="4361378" cy="1671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638" y="5454486"/>
            <a:ext cx="453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Certain fields </a:t>
            </a:r>
            <a:r>
              <a:rPr lang="en-US" b="1" u="sng" dirty="0"/>
              <a:t>m</a:t>
            </a:r>
            <a:r>
              <a:rPr lang="en-US" b="1" u="sng" dirty="0" smtClean="0"/>
              <a:t>ust</a:t>
            </a:r>
            <a:r>
              <a:rPr lang="en-US" dirty="0" smtClean="0"/>
              <a:t> be populated, depending on the request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3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D63-85D7-4204-BF9A-45CCC5CF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50" y="48287"/>
            <a:ext cx="10515600" cy="979301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SAS-14 r</a:t>
            </a:r>
            <a:r>
              <a:rPr lang="en-US" sz="4000" dirty="0" smtClean="0">
                <a:solidFill>
                  <a:schemeClr val="tx1"/>
                </a:solidFill>
              </a:rPr>
              <a:t>equest form – Action &amp; </a:t>
            </a:r>
            <a:r>
              <a:rPr lang="en-US" sz="4000" dirty="0">
                <a:solidFill>
                  <a:schemeClr val="tx1"/>
                </a:solidFill>
              </a:rPr>
              <a:t>R</a:t>
            </a:r>
            <a:r>
              <a:rPr lang="en-US" sz="4000" dirty="0" smtClean="0">
                <a:solidFill>
                  <a:schemeClr val="tx1"/>
                </a:solidFill>
              </a:rPr>
              <a:t>eason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7ADA0-7045-42C9-B417-35C5E44D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50" y="2477193"/>
            <a:ext cx="9178403" cy="4123111"/>
          </a:xfrm>
        </p:spPr>
        <p:txBody>
          <a:bodyPr>
            <a:normAutofit/>
          </a:bodyPr>
          <a:lstStyle/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u="sng" dirty="0" smtClean="0">
              <a:latin typeface="CIDFont+F3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CIDFont+F3"/>
              </a:rPr>
              <a:t>Action</a:t>
            </a:r>
            <a:r>
              <a:rPr lang="en-US" sz="1800" dirty="0" smtClean="0">
                <a:latin typeface="CIDFont+F3"/>
              </a:rPr>
              <a:t> – Select the nature of the request:  Establish, Inactivate, Change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 smtClean="0">
                <a:latin typeface="CIDFont+F3"/>
              </a:rPr>
              <a:t>Reason for Change</a:t>
            </a:r>
            <a:r>
              <a:rPr lang="en-US" sz="1800" b="0" i="0" u="sng" strike="noStrike" dirty="0" smtClean="0">
                <a:latin typeface="CIDFont+F3"/>
              </a:rPr>
              <a:t> </a:t>
            </a:r>
            <a:r>
              <a:rPr lang="en-US" sz="1800" b="0" i="0" u="none" strike="noStrike" dirty="0" smtClean="0">
                <a:latin typeface="CIDFont+F3"/>
              </a:rPr>
              <a:t>– This field should be used for additional details of the request.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CIDFont+F3"/>
              </a:rPr>
              <a:t>Not limited to the “Change” action.</a:t>
            </a:r>
            <a:endParaRPr lang="en-US" sz="1600" b="0" i="0" u="none" strike="noStrike" baseline="0" dirty="0">
              <a:latin typeface="CIDFont+F3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 smtClean="0">
                <a:latin typeface="CIDFont+F3"/>
              </a:rPr>
              <a:t>FY</a:t>
            </a:r>
            <a:r>
              <a:rPr lang="en-US" sz="1800" b="0" i="0" u="none" strike="noStrike" baseline="0" dirty="0" smtClean="0"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IDFont+F3"/>
              </a:rPr>
              <a:t>– </a:t>
            </a:r>
            <a:r>
              <a:rPr lang="en-US" sz="1800" b="0" i="0" u="none" strike="noStrike" baseline="0" dirty="0">
                <a:latin typeface="CIDFont+F1"/>
              </a:rPr>
              <a:t>Select the fiscal year from the drop-down list</a:t>
            </a:r>
            <a:r>
              <a:rPr lang="en-US" sz="1800" b="0" i="0" u="none" strike="noStrike" baseline="0" dirty="0" smtClean="0">
                <a:latin typeface="CIDFont+F1"/>
              </a:rPr>
              <a:t>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IDFont+F1"/>
              </a:rPr>
              <a:t>After the New Year Table Initiator (NYTI) job is run in early May, it is important to specify all impacted Fiscal Years</a:t>
            </a:r>
            <a:r>
              <a:rPr lang="en-US" sz="1600" dirty="0">
                <a:latin typeface="CIDFont+F1"/>
              </a:rPr>
              <a:t>:</a:t>
            </a:r>
            <a:r>
              <a:rPr lang="en-US" sz="1600" dirty="0" smtClean="0">
                <a:latin typeface="CIDFont+F1"/>
              </a:rPr>
              <a:t> Current FY, New (upcoming) Fiscal Year, or both. </a:t>
            </a:r>
            <a:endParaRPr lang="en-US" sz="1600" b="0" i="0" u="none" strike="noStrike" baseline="0" dirty="0">
              <a:latin typeface="CIDFont+F1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baseline="0" dirty="0" smtClean="0">
                <a:latin typeface="CIDFont+F3"/>
              </a:rPr>
              <a:t>DEPT</a:t>
            </a:r>
            <a:r>
              <a:rPr lang="en-US" sz="1800" b="0" i="0" u="none" strike="noStrike" baseline="0" dirty="0" smtClean="0"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IDFont+F3"/>
              </a:rPr>
              <a:t>– </a:t>
            </a:r>
            <a:r>
              <a:rPr lang="en-US" sz="1800" b="0" i="0" u="none" strike="noStrike" baseline="0" dirty="0">
                <a:latin typeface="CIDFont+F1"/>
              </a:rPr>
              <a:t>Select the appropriate department from the drop-down list</a:t>
            </a:r>
            <a:r>
              <a:rPr lang="en-US" sz="1800" b="0" i="0" u="none" strike="noStrike" baseline="0" dirty="0" smtClean="0">
                <a:latin typeface="CIDFont+F1"/>
              </a:rPr>
              <a:t>.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IDFont+F1"/>
              </a:rPr>
              <a:t>Indicate if the request will require an </a:t>
            </a:r>
            <a:r>
              <a:rPr lang="en-US" sz="1800" u="sng" dirty="0" smtClean="0">
                <a:latin typeface="CIDFont+F1"/>
              </a:rPr>
              <a:t>update to the VFDF table</a:t>
            </a:r>
            <a:r>
              <a:rPr lang="en-US" sz="1800" dirty="0" smtClean="0">
                <a:latin typeface="CIDFont+F1"/>
              </a:rPr>
              <a:t>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smtClean="0">
                <a:latin typeface="CIDFont+F1"/>
              </a:rPr>
              <a:t>Specific</a:t>
            </a:r>
            <a:r>
              <a:rPr lang="en-US" sz="1600" b="0" i="0" u="none" strike="noStrike" dirty="0" smtClean="0">
                <a:latin typeface="CIDFont+F1"/>
              </a:rPr>
              <a:t> to “on-budget” Funds. </a:t>
            </a:r>
            <a:endParaRPr lang="en-US" sz="1600" b="0" i="0" u="none" strike="noStrike" baseline="0" dirty="0">
              <a:latin typeface="CIDFont+F1"/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50" y="1027588"/>
            <a:ext cx="8857285" cy="1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0F6193C1CFD48A9281409F0C47068" ma:contentTypeVersion="1" ma:contentTypeDescription="Create a new document." ma:contentTypeScope="" ma:versionID="af876d0e19b1ee10bbe9800ebd74d580">
  <xsd:schema xmlns:xsd="http://www.w3.org/2001/XMLSchema" xmlns:xs="http://www.w3.org/2001/XMLSchema" xmlns:p="http://schemas.microsoft.com/office/2006/metadata/properties" xmlns:ns2="67445e88-0c32-456c-98ef-0fa202799a78" targetNamespace="http://schemas.microsoft.com/office/2006/metadata/properties" ma:root="true" ma:fieldsID="ea91dfef900a7aa40ad9c5f8cdb24c57" ns2:_="">
    <xsd:import namespace="67445e88-0c32-456c-98ef-0fa202799a7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45e88-0c32-456c-98ef-0fa202799a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BE97A1-D71E-4448-9443-DB9B5EAD4686}"/>
</file>

<file path=customXml/itemProps2.xml><?xml version="1.0" encoding="utf-8"?>
<ds:datastoreItem xmlns:ds="http://schemas.openxmlformats.org/officeDocument/2006/customXml" ds:itemID="{AE03630A-BE8D-4F68-B3BF-01BD2276788A}"/>
</file>

<file path=customXml/itemProps3.xml><?xml version="1.0" encoding="utf-8"?>
<ds:datastoreItem xmlns:ds="http://schemas.openxmlformats.org/officeDocument/2006/customXml" ds:itemID="{D08A8554-A884-431C-AE61-7185DA5CB35C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5780</TotalTime>
  <Words>3064</Words>
  <Application>Microsoft Office PowerPoint</Application>
  <PresentationFormat>Widescreen</PresentationFormat>
  <Paragraphs>290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CIDFont+F1</vt:lpstr>
      <vt:lpstr>CIDFont+F3</vt:lpstr>
      <vt:lpstr>Wingdings 3</vt:lpstr>
      <vt:lpstr>Ion</vt:lpstr>
      <vt:lpstr>eMARS End-User Training </vt:lpstr>
      <vt:lpstr>Welcome</vt:lpstr>
      <vt:lpstr>Topics</vt:lpstr>
      <vt:lpstr> Brief overview </vt:lpstr>
      <vt:lpstr>Chart of Account maintenance </vt:lpstr>
      <vt:lpstr>Central  Chart of Accounts  </vt:lpstr>
      <vt:lpstr>Central Chart of Accounts - cont.</vt:lpstr>
      <vt:lpstr>SAS-14 request form</vt:lpstr>
      <vt:lpstr>SAS-14 request form – Action &amp; Reason  </vt:lpstr>
      <vt:lpstr>SAS-14 request form – Function, part 1  </vt:lpstr>
      <vt:lpstr>SAS-14 request form – Function, part 2  </vt:lpstr>
      <vt:lpstr>SAS-14 request form – Fund, part 1   </vt:lpstr>
      <vt:lpstr>SAS-14 request form – Fund, part 2   </vt:lpstr>
      <vt:lpstr>SAS-14 request form – Fund, part 3   </vt:lpstr>
      <vt:lpstr>SAS-14 request form – Fund, part 4   </vt:lpstr>
      <vt:lpstr>SAS-14 request form – Signatures and processing  </vt:lpstr>
      <vt:lpstr>COA combinations and requirements</vt:lpstr>
      <vt:lpstr>COA combinations and requirements</vt:lpstr>
      <vt:lpstr>COA combinations and requirements </vt:lpstr>
      <vt:lpstr>Accounting Template</vt:lpstr>
      <vt:lpstr>Accounting Template</vt:lpstr>
      <vt:lpstr>Accounting Profile</vt:lpstr>
      <vt:lpstr>Accounting Profile</vt:lpstr>
      <vt:lpstr>eMARS Reporting – Statewide Report  Accounting Templates &amp; Profiles</vt:lpstr>
      <vt:lpstr>Cash Controls</vt:lpstr>
      <vt:lpstr>Cash Controls</vt:lpstr>
      <vt:lpstr>Cash Controls- CBALD</vt:lpstr>
      <vt:lpstr>Cash Controls- CBALS</vt:lpstr>
      <vt:lpstr>Cash Balance reference tables</vt:lpstr>
      <vt:lpstr>Cash Balance reference tables</vt:lpstr>
      <vt:lpstr>Cash Balance reference tables</vt:lpstr>
      <vt:lpstr>Questions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of Accounts</dc:title>
  <dc:creator>Wood, Lindsey M (Finance)</dc:creator>
  <cp:lastModifiedBy>Mach, Jason J (Finance)</cp:lastModifiedBy>
  <cp:revision>129</cp:revision>
  <dcterms:created xsi:type="dcterms:W3CDTF">2022-01-18T17:05:24Z</dcterms:created>
  <dcterms:modified xsi:type="dcterms:W3CDTF">2023-01-19T14:01:17Z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0x01010064D0F6193C1CFD48A9281409F0C47068</vt:lpwstr>
  </property>
</Properties>
</file>